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howSpecialPlsOnTitleSld="0" saveSubsetFonts="1">
  <p:sldMasterIdLst>
    <p:sldMasterId id="2147486038" r:id="rId1"/>
  </p:sldMasterIdLst>
  <p:notesMasterIdLst>
    <p:notesMasterId r:id="rId39"/>
  </p:notesMasterIdLst>
  <p:handoutMasterIdLst>
    <p:handoutMasterId r:id="rId40"/>
  </p:handoutMasterIdLst>
  <p:sldIdLst>
    <p:sldId id="701" r:id="rId2"/>
    <p:sldId id="981" r:id="rId3"/>
    <p:sldId id="960" r:id="rId4"/>
    <p:sldId id="909" r:id="rId5"/>
    <p:sldId id="982" r:id="rId6"/>
    <p:sldId id="915" r:id="rId7"/>
    <p:sldId id="961" r:id="rId8"/>
    <p:sldId id="983" r:id="rId9"/>
    <p:sldId id="900" r:id="rId10"/>
    <p:sldId id="974" r:id="rId11"/>
    <p:sldId id="944" r:id="rId12"/>
    <p:sldId id="962" r:id="rId13"/>
    <p:sldId id="975" r:id="rId14"/>
    <p:sldId id="976" r:id="rId15"/>
    <p:sldId id="977" r:id="rId16"/>
    <p:sldId id="971" r:id="rId17"/>
    <p:sldId id="963" r:id="rId18"/>
    <p:sldId id="973" r:id="rId19"/>
    <p:sldId id="966" r:id="rId20"/>
    <p:sldId id="990" r:id="rId21"/>
    <p:sldId id="978" r:id="rId22"/>
    <p:sldId id="969" r:id="rId23"/>
    <p:sldId id="967" r:id="rId24"/>
    <p:sldId id="972" r:id="rId25"/>
    <p:sldId id="979" r:id="rId26"/>
    <p:sldId id="855" r:id="rId27"/>
    <p:sldId id="852" r:id="rId28"/>
    <p:sldId id="844" r:id="rId29"/>
    <p:sldId id="845" r:id="rId30"/>
    <p:sldId id="984" r:id="rId31"/>
    <p:sldId id="947" r:id="rId32"/>
    <p:sldId id="700" r:id="rId33"/>
    <p:sldId id="985" r:id="rId34"/>
    <p:sldId id="986" r:id="rId35"/>
    <p:sldId id="987" r:id="rId36"/>
    <p:sldId id="988" r:id="rId37"/>
    <p:sldId id="989" r:id="rId38"/>
  </p:sldIdLst>
  <p:sldSz cx="9144000" cy="6858000" type="screen4x3"/>
  <p:notesSz cx="9928225" cy="6797675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141">
          <p15:clr>
            <a:srgbClr val="A4A3A4"/>
          </p15:clr>
        </p15:guide>
        <p15:guide id="2" pos="3127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dministrator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CEEB"/>
    <a:srgbClr val="00BFFF"/>
    <a:srgbClr val="FA8072"/>
    <a:srgbClr val="3CB371"/>
    <a:srgbClr val="FFD700"/>
    <a:srgbClr val="F0FFF0"/>
    <a:srgbClr val="AFEEEE"/>
    <a:srgbClr val="F0E68C"/>
    <a:srgbClr val="90EE90"/>
    <a:srgbClr val="FF63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8FB837D-C827-4EFA-A057-4D05807E0F7C}" styleName="主题样式 1 - 强调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BC89EF96-8CEA-46FF-86C4-4CE0E7609802}" styleName="浅色样式 3 - 强调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主题样式 1 - 强调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B4B98B0-60AC-42C2-AFA5-B58CD77FA1E5}" styleName="浅色样式 1 - 强调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88" autoAdjust="0"/>
    <p:restoredTop sz="96190" autoAdjust="0"/>
  </p:normalViewPr>
  <p:slideViewPr>
    <p:cSldViewPr>
      <p:cViewPr varScale="1">
        <p:scale>
          <a:sx n="86" d="100"/>
          <a:sy n="86" d="100"/>
        </p:scale>
        <p:origin x="-125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70" d="100"/>
          <a:sy n="70" d="100"/>
        </p:scale>
        <p:origin x="-1836" y="-90"/>
      </p:cViewPr>
      <p:guideLst>
        <p:guide orient="horz" pos="2141"/>
        <p:guide pos="3127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D28DBE3-929F-452C-930D-3B9B1B2DDFF8}" type="doc">
      <dgm:prSet loTypeId="urn:microsoft.com/office/officeart/2008/layout/AscendingPictureAccentProcess" loCatId="picture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846B3C1B-7AA6-4CE6-8681-F38E8595A00E}">
      <dgm:prSet phldrT="[文本]" custT="1"/>
      <dgm:spPr/>
      <dgm:t>
        <a:bodyPr/>
        <a:lstStyle/>
        <a:p>
          <a:r>
            <a:rPr lang="zh-CN" altLang="en-US" sz="1400" b="1" dirty="0" smtClean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现实问题</a:t>
          </a:r>
          <a:endParaRPr lang="zh-CN" altLang="en-US" sz="1400" b="1" dirty="0">
            <a:solidFill>
              <a:schemeClr val="tx2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235590CD-C368-436E-9958-474E68746A78}" type="parTrans" cxnId="{50E9E40C-C2F8-4A51-9803-FC78ED311528}">
      <dgm:prSet/>
      <dgm:spPr/>
      <dgm:t>
        <a:bodyPr/>
        <a:lstStyle/>
        <a:p>
          <a:endParaRPr lang="zh-CN" altLang="en-US"/>
        </a:p>
      </dgm:t>
    </dgm:pt>
    <dgm:pt modelId="{C3414AD0-CB2C-46BA-9AAA-3EFD81D630DE}" type="sibTrans" cxnId="{50E9E40C-C2F8-4A51-9803-FC78ED311528}">
      <dgm:prSet/>
      <dgm:spPr/>
      <dgm:t>
        <a:bodyPr/>
        <a:lstStyle/>
        <a:p>
          <a:endParaRPr lang="zh-CN" altLang="en-US"/>
        </a:p>
      </dgm:t>
    </dgm:pt>
    <dgm:pt modelId="{EB4881EF-BEFF-493A-B90E-43AC9A52390B}">
      <dgm:prSet phldrT="[文本]" custT="1"/>
      <dgm:spPr/>
      <dgm:t>
        <a:bodyPr/>
        <a:lstStyle/>
        <a:p>
          <a:r>
            <a:rPr lang="zh-CN" altLang="en-US" sz="1400" b="1" dirty="0" smtClean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问题简化</a:t>
          </a:r>
          <a:endParaRPr lang="zh-CN" altLang="en-US" sz="1400" b="1" dirty="0">
            <a:solidFill>
              <a:schemeClr val="accent3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6E7B52B6-4607-459D-B3A8-24C7CC3819EF}" type="parTrans" cxnId="{742F8221-7AE8-41EA-AE57-E04D657C7328}">
      <dgm:prSet/>
      <dgm:spPr/>
      <dgm:t>
        <a:bodyPr/>
        <a:lstStyle/>
        <a:p>
          <a:endParaRPr lang="zh-CN" altLang="en-US"/>
        </a:p>
      </dgm:t>
    </dgm:pt>
    <dgm:pt modelId="{B0F4DB6C-C292-421A-81D5-FDE95E66CA3C}" type="sibTrans" cxnId="{742F8221-7AE8-41EA-AE57-E04D657C7328}">
      <dgm:prSet/>
      <dgm:spPr/>
      <dgm:t>
        <a:bodyPr/>
        <a:lstStyle/>
        <a:p>
          <a:endParaRPr lang="zh-CN" altLang="en-US"/>
        </a:p>
      </dgm:t>
    </dgm:pt>
    <dgm:pt modelId="{3B3B4789-BEC3-4A59-B73F-7E844E8D8569}">
      <dgm:prSet phldrT="[文本]" custT="1"/>
      <dgm:spPr/>
      <dgm:t>
        <a:bodyPr/>
        <a:lstStyle/>
        <a:p>
          <a:r>
            <a:rPr lang="zh-CN" altLang="en-US" sz="1400" b="1" dirty="0" smtClean="0">
              <a:latin typeface="微软雅黑" pitchFamily="34" charset="-122"/>
              <a:ea typeface="微软雅黑" pitchFamily="34" charset="-122"/>
            </a:rPr>
            <a:t>结果</a:t>
          </a:r>
          <a:endParaRPr lang="zh-CN" altLang="en-US" sz="1400" b="1" dirty="0">
            <a:latin typeface="微软雅黑" pitchFamily="34" charset="-122"/>
            <a:ea typeface="微软雅黑" pitchFamily="34" charset="-122"/>
          </a:endParaRPr>
        </a:p>
      </dgm:t>
    </dgm:pt>
    <dgm:pt modelId="{43D0E67C-DCDF-4577-9BD1-3F0C3C15318A}" type="parTrans" cxnId="{263FFEAB-BF95-42F4-BC6D-FA3969D89DC4}">
      <dgm:prSet/>
      <dgm:spPr/>
      <dgm:t>
        <a:bodyPr/>
        <a:lstStyle/>
        <a:p>
          <a:endParaRPr lang="zh-CN" altLang="en-US"/>
        </a:p>
      </dgm:t>
    </dgm:pt>
    <dgm:pt modelId="{226EE66E-9D20-442A-8291-C61ABDA4BF05}" type="sibTrans" cxnId="{263FFEAB-BF95-42F4-BC6D-FA3969D89DC4}">
      <dgm:prSet/>
      <dgm:spPr/>
      <dgm:t>
        <a:bodyPr/>
        <a:lstStyle/>
        <a:p>
          <a:endParaRPr lang="zh-CN" altLang="en-US"/>
        </a:p>
      </dgm:t>
    </dgm:pt>
    <dgm:pt modelId="{935E75B3-0E0F-4E24-B05E-2D8FBC00DACC}">
      <dgm:prSet phldrT="[文本]" custT="1"/>
      <dgm:spPr/>
      <dgm:t>
        <a:bodyPr/>
        <a:lstStyle/>
        <a:p>
          <a:r>
            <a:rPr lang="en-US" sz="1400" b="1" u="none" dirty="0" smtClean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最优模型</a:t>
          </a:r>
          <a:endParaRPr lang="zh-CN" altLang="en-US" sz="1400" b="1" dirty="0">
            <a:solidFill>
              <a:schemeClr val="accent3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8361F2BA-29E9-4770-993F-996F9295C856}" type="parTrans" cxnId="{56C5677B-9537-4BF1-8E7A-84C713443C8C}">
      <dgm:prSet/>
      <dgm:spPr/>
      <dgm:t>
        <a:bodyPr/>
        <a:lstStyle/>
        <a:p>
          <a:endParaRPr lang="zh-CN" altLang="en-US"/>
        </a:p>
      </dgm:t>
    </dgm:pt>
    <dgm:pt modelId="{8874BA48-65A6-452A-B0CB-1840CE5489AB}" type="sibTrans" cxnId="{56C5677B-9537-4BF1-8E7A-84C713443C8C}">
      <dgm:prSet/>
      <dgm:spPr/>
      <dgm:t>
        <a:bodyPr/>
        <a:lstStyle/>
        <a:p>
          <a:endParaRPr lang="zh-CN" altLang="en-US"/>
        </a:p>
      </dgm:t>
    </dgm:pt>
    <dgm:pt modelId="{AB5D5D65-03FA-4482-B7EB-1F649E107F8C}">
      <dgm:prSet phldrT="[文本]" custT="1"/>
      <dgm:spPr/>
      <dgm:t>
        <a:bodyPr/>
        <a:lstStyle/>
        <a:p>
          <a:r>
            <a:rPr lang="zh-CN" altLang="en-US" sz="1400" b="1" dirty="0" smtClean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解决方案</a:t>
          </a:r>
          <a:endParaRPr lang="zh-CN" altLang="en-US" sz="1400" b="1" dirty="0">
            <a:solidFill>
              <a:schemeClr val="accent6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gm:t>
    </dgm:pt>
    <dgm:pt modelId="{6356A0F1-AAE1-4465-B5BE-1B06E7BBF08E}" type="parTrans" cxnId="{3B5146CB-D991-4E2A-97EE-693F8B60CD16}">
      <dgm:prSet/>
      <dgm:spPr/>
      <dgm:t>
        <a:bodyPr/>
        <a:lstStyle/>
        <a:p>
          <a:endParaRPr lang="zh-CN" altLang="en-US"/>
        </a:p>
      </dgm:t>
    </dgm:pt>
    <dgm:pt modelId="{F16717B7-4869-4949-A957-7166F22D852D}" type="sibTrans" cxnId="{3B5146CB-D991-4E2A-97EE-693F8B60CD16}">
      <dgm:prSet/>
      <dgm:spPr/>
      <dgm:t>
        <a:bodyPr/>
        <a:lstStyle/>
        <a:p>
          <a:endParaRPr lang="zh-CN" altLang="en-US"/>
        </a:p>
      </dgm:t>
    </dgm:pt>
    <dgm:pt modelId="{078752AC-8143-4873-BA77-23D8116A79DA}" type="pres">
      <dgm:prSet presAssocID="{AD28DBE3-929F-452C-930D-3B9B1B2DDFF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3C8DD7A3-2D80-4CC3-80C6-C1BBE84BB489}" type="pres">
      <dgm:prSet presAssocID="{AD28DBE3-929F-452C-930D-3B9B1B2DDFF8}" presName="dot1" presStyleLbl="alignNode1" presStyleIdx="0" presStyleCnt="15"/>
      <dgm:spPr/>
    </dgm:pt>
    <dgm:pt modelId="{1405A5F3-CA87-4304-9426-D85BB3EFB799}" type="pres">
      <dgm:prSet presAssocID="{AD28DBE3-929F-452C-930D-3B9B1B2DDFF8}" presName="dot2" presStyleLbl="alignNode1" presStyleIdx="1" presStyleCnt="15"/>
      <dgm:spPr/>
    </dgm:pt>
    <dgm:pt modelId="{8E0037CB-E217-49B1-9FB4-312A4ACE4D93}" type="pres">
      <dgm:prSet presAssocID="{AD28DBE3-929F-452C-930D-3B9B1B2DDFF8}" presName="dot3" presStyleLbl="alignNode1" presStyleIdx="2" presStyleCnt="15"/>
      <dgm:spPr/>
    </dgm:pt>
    <dgm:pt modelId="{F5238087-6E88-4A61-858A-1F52AD28AFE2}" type="pres">
      <dgm:prSet presAssocID="{AD28DBE3-929F-452C-930D-3B9B1B2DDFF8}" presName="dot4" presStyleLbl="alignNode1" presStyleIdx="3" presStyleCnt="15"/>
      <dgm:spPr/>
    </dgm:pt>
    <dgm:pt modelId="{688F0721-872F-46FE-9476-1D9E91DD799C}" type="pres">
      <dgm:prSet presAssocID="{AD28DBE3-929F-452C-930D-3B9B1B2DDFF8}" presName="dot5" presStyleLbl="alignNode1" presStyleIdx="4" presStyleCnt="15"/>
      <dgm:spPr/>
    </dgm:pt>
    <dgm:pt modelId="{94946619-D7C2-4435-9385-856F7850D320}" type="pres">
      <dgm:prSet presAssocID="{AD28DBE3-929F-452C-930D-3B9B1B2DDFF8}" presName="dot6" presStyleLbl="alignNode1" presStyleIdx="5" presStyleCnt="15"/>
      <dgm:spPr/>
    </dgm:pt>
    <dgm:pt modelId="{EB564913-60FA-4C44-8C10-EFCC2485B215}" type="pres">
      <dgm:prSet presAssocID="{AD28DBE3-929F-452C-930D-3B9B1B2DDFF8}" presName="dot7" presStyleLbl="alignNode1" presStyleIdx="6" presStyleCnt="15"/>
      <dgm:spPr/>
    </dgm:pt>
    <dgm:pt modelId="{6EB8A56D-F543-4600-922A-E93745553179}" type="pres">
      <dgm:prSet presAssocID="{AD28DBE3-929F-452C-930D-3B9B1B2DDFF8}" presName="dot8" presStyleLbl="alignNode1" presStyleIdx="7" presStyleCnt="15"/>
      <dgm:spPr/>
    </dgm:pt>
    <dgm:pt modelId="{04819F2F-0DAC-41FB-A329-A8F0C88DAE1C}" type="pres">
      <dgm:prSet presAssocID="{AD28DBE3-929F-452C-930D-3B9B1B2DDFF8}" presName="dotArrow1" presStyleLbl="alignNode1" presStyleIdx="8" presStyleCnt="15"/>
      <dgm:spPr/>
    </dgm:pt>
    <dgm:pt modelId="{D4B7C751-71A5-4E26-B85B-54E3005B0579}" type="pres">
      <dgm:prSet presAssocID="{AD28DBE3-929F-452C-930D-3B9B1B2DDFF8}" presName="dotArrow2" presStyleLbl="alignNode1" presStyleIdx="9" presStyleCnt="15"/>
      <dgm:spPr/>
    </dgm:pt>
    <dgm:pt modelId="{C694BB87-51ED-4F0C-BC2D-AD0EC8442539}" type="pres">
      <dgm:prSet presAssocID="{AD28DBE3-929F-452C-930D-3B9B1B2DDFF8}" presName="dotArrow3" presStyleLbl="alignNode1" presStyleIdx="10" presStyleCnt="15"/>
      <dgm:spPr/>
    </dgm:pt>
    <dgm:pt modelId="{AC8F4F9C-7C92-4464-B3E2-32747DAF384F}" type="pres">
      <dgm:prSet presAssocID="{AD28DBE3-929F-452C-930D-3B9B1B2DDFF8}" presName="dotArrow4" presStyleLbl="alignNode1" presStyleIdx="11" presStyleCnt="15"/>
      <dgm:spPr/>
    </dgm:pt>
    <dgm:pt modelId="{5C434983-7A9C-4D5B-ACDB-266592C65C24}" type="pres">
      <dgm:prSet presAssocID="{AD28DBE3-929F-452C-930D-3B9B1B2DDFF8}" presName="dotArrow5" presStyleLbl="alignNode1" presStyleIdx="12" presStyleCnt="15"/>
      <dgm:spPr/>
    </dgm:pt>
    <dgm:pt modelId="{36AA0F42-1A5E-4A40-9A20-79CD6501ADAD}" type="pres">
      <dgm:prSet presAssocID="{AD28DBE3-929F-452C-930D-3B9B1B2DDFF8}" presName="dotArrow6" presStyleLbl="alignNode1" presStyleIdx="13" presStyleCnt="15"/>
      <dgm:spPr/>
    </dgm:pt>
    <dgm:pt modelId="{942001AC-2ED7-49AA-AD0F-1A68E66EE881}" type="pres">
      <dgm:prSet presAssocID="{AD28DBE3-929F-452C-930D-3B9B1B2DDFF8}" presName="dotArrow7" presStyleLbl="alignNode1" presStyleIdx="14" presStyleCnt="15"/>
      <dgm:spPr/>
    </dgm:pt>
    <dgm:pt modelId="{BC32951B-35A2-40D2-B8C6-83909FEC7A87}" type="pres">
      <dgm:prSet presAssocID="{846B3C1B-7AA6-4CE6-8681-F38E8595A00E}" presName="parTx1" presStyleLbl="node1" presStyleIdx="0" presStyleCnt="5"/>
      <dgm:spPr/>
      <dgm:t>
        <a:bodyPr/>
        <a:lstStyle/>
        <a:p>
          <a:endParaRPr lang="zh-CN" altLang="en-US"/>
        </a:p>
      </dgm:t>
    </dgm:pt>
    <dgm:pt modelId="{B905E5A7-2F92-47AA-B669-442D2207F7BA}" type="pres">
      <dgm:prSet presAssocID="{C3414AD0-CB2C-46BA-9AAA-3EFD81D630DE}" presName="picture1" presStyleCnt="0"/>
      <dgm:spPr/>
    </dgm:pt>
    <dgm:pt modelId="{599E5730-8C5A-4FB9-B8F3-A372970F68A4}" type="pres">
      <dgm:prSet presAssocID="{C3414AD0-CB2C-46BA-9AAA-3EFD81D630DE}" presName="imageRepeatNode" presStyleLbl="fgImgPlace1" presStyleIdx="0" presStyleCnt="5"/>
      <dgm:spPr/>
      <dgm:t>
        <a:bodyPr/>
        <a:lstStyle/>
        <a:p>
          <a:endParaRPr lang="zh-CN" altLang="en-US"/>
        </a:p>
      </dgm:t>
    </dgm:pt>
    <dgm:pt modelId="{4898AE7F-3AB6-4D49-83F2-FAE82835F98C}" type="pres">
      <dgm:prSet presAssocID="{EB4881EF-BEFF-493A-B90E-43AC9A52390B}" presName="parTx2" presStyleLbl="node1" presStyleIdx="1" presStyleCnt="5"/>
      <dgm:spPr/>
      <dgm:t>
        <a:bodyPr/>
        <a:lstStyle/>
        <a:p>
          <a:endParaRPr lang="zh-CN" altLang="en-US"/>
        </a:p>
      </dgm:t>
    </dgm:pt>
    <dgm:pt modelId="{CC827740-6A97-4DD4-9A77-2ECE109A71C9}" type="pres">
      <dgm:prSet presAssocID="{B0F4DB6C-C292-421A-81D5-FDE95E66CA3C}" presName="picture2" presStyleCnt="0"/>
      <dgm:spPr/>
    </dgm:pt>
    <dgm:pt modelId="{9D89E41A-BCDF-4703-9CFE-C95EB30EAE93}" type="pres">
      <dgm:prSet presAssocID="{B0F4DB6C-C292-421A-81D5-FDE95E66CA3C}" presName="imageRepeatNode" presStyleLbl="fgImgPlace1" presStyleIdx="1" presStyleCnt="5"/>
      <dgm:spPr/>
      <dgm:t>
        <a:bodyPr/>
        <a:lstStyle/>
        <a:p>
          <a:endParaRPr lang="zh-CN" altLang="en-US"/>
        </a:p>
      </dgm:t>
    </dgm:pt>
    <dgm:pt modelId="{F27E556D-8141-46C0-A7EF-E7363942722A}" type="pres">
      <dgm:prSet presAssocID="{935E75B3-0E0F-4E24-B05E-2D8FBC00DACC}" presName="parTx3" presStyleLbl="node1" presStyleIdx="2" presStyleCnt="5"/>
      <dgm:spPr/>
      <dgm:t>
        <a:bodyPr/>
        <a:lstStyle/>
        <a:p>
          <a:endParaRPr lang="zh-CN" altLang="en-US"/>
        </a:p>
      </dgm:t>
    </dgm:pt>
    <dgm:pt modelId="{4B310C9B-35DF-4577-A890-89EF4FCB4916}" type="pres">
      <dgm:prSet presAssocID="{8874BA48-65A6-452A-B0CB-1840CE5489AB}" presName="picture3" presStyleCnt="0"/>
      <dgm:spPr/>
    </dgm:pt>
    <dgm:pt modelId="{C67C4CBD-52D7-44C9-9293-CD3FA3BF1F80}" type="pres">
      <dgm:prSet presAssocID="{8874BA48-65A6-452A-B0CB-1840CE5489AB}" presName="imageRepeatNode" presStyleLbl="fgImgPlace1" presStyleIdx="2" presStyleCnt="5"/>
      <dgm:spPr/>
      <dgm:t>
        <a:bodyPr/>
        <a:lstStyle/>
        <a:p>
          <a:endParaRPr lang="zh-CN" altLang="en-US"/>
        </a:p>
      </dgm:t>
    </dgm:pt>
    <dgm:pt modelId="{5E6D90D5-7AB8-4199-9B9B-01F50F273C3F}" type="pres">
      <dgm:prSet presAssocID="{AB5D5D65-03FA-4482-B7EB-1F649E107F8C}" presName="parTx4" presStyleLbl="node1" presStyleIdx="3" presStyleCnt="5"/>
      <dgm:spPr/>
      <dgm:t>
        <a:bodyPr/>
        <a:lstStyle/>
        <a:p>
          <a:endParaRPr lang="zh-CN" altLang="en-US"/>
        </a:p>
      </dgm:t>
    </dgm:pt>
    <dgm:pt modelId="{2A2144BD-C520-41E6-B9E2-D18061917051}" type="pres">
      <dgm:prSet presAssocID="{F16717B7-4869-4949-A957-7166F22D852D}" presName="picture4" presStyleCnt="0"/>
      <dgm:spPr/>
    </dgm:pt>
    <dgm:pt modelId="{52182C43-E76C-4B3F-AD39-355D7AA54093}" type="pres">
      <dgm:prSet presAssocID="{F16717B7-4869-4949-A957-7166F22D852D}" presName="imageRepeatNode" presStyleLbl="fgImgPlace1" presStyleIdx="3" presStyleCnt="5"/>
      <dgm:spPr/>
      <dgm:t>
        <a:bodyPr/>
        <a:lstStyle/>
        <a:p>
          <a:endParaRPr lang="zh-CN" altLang="en-US"/>
        </a:p>
      </dgm:t>
    </dgm:pt>
    <dgm:pt modelId="{2EFE59B3-A1ED-41E8-A85A-E3B78F035299}" type="pres">
      <dgm:prSet presAssocID="{3B3B4789-BEC3-4A59-B73F-7E844E8D8569}" presName="parTx5" presStyleLbl="node1" presStyleIdx="4" presStyleCnt="5"/>
      <dgm:spPr/>
      <dgm:t>
        <a:bodyPr/>
        <a:lstStyle/>
        <a:p>
          <a:endParaRPr lang="zh-CN" altLang="en-US"/>
        </a:p>
      </dgm:t>
    </dgm:pt>
    <dgm:pt modelId="{7C073E72-B17C-431E-BFDF-0DD8CB9BDAF8}" type="pres">
      <dgm:prSet presAssocID="{226EE66E-9D20-442A-8291-C61ABDA4BF05}" presName="picture5" presStyleCnt="0"/>
      <dgm:spPr/>
    </dgm:pt>
    <dgm:pt modelId="{A7209CB8-9770-435C-BCCB-38DBE71FC24E}" type="pres">
      <dgm:prSet presAssocID="{226EE66E-9D20-442A-8291-C61ABDA4BF05}" presName="imageRepeatNode" presStyleLbl="fgImgPlace1" presStyleIdx="4" presStyleCnt="5"/>
      <dgm:spPr/>
      <dgm:t>
        <a:bodyPr/>
        <a:lstStyle/>
        <a:p>
          <a:endParaRPr lang="zh-CN" altLang="en-US"/>
        </a:p>
      </dgm:t>
    </dgm:pt>
  </dgm:ptLst>
  <dgm:cxnLst>
    <dgm:cxn modelId="{3B5146CB-D991-4E2A-97EE-693F8B60CD16}" srcId="{AD28DBE3-929F-452C-930D-3B9B1B2DDFF8}" destId="{AB5D5D65-03FA-4482-B7EB-1F649E107F8C}" srcOrd="3" destOrd="0" parTransId="{6356A0F1-AAE1-4465-B5BE-1B06E7BBF08E}" sibTransId="{F16717B7-4869-4949-A957-7166F22D852D}"/>
    <dgm:cxn modelId="{8505E9DF-06CD-4845-BED3-091FDBA36B7E}" type="presOf" srcId="{226EE66E-9D20-442A-8291-C61ABDA4BF05}" destId="{A7209CB8-9770-435C-BCCB-38DBE71FC24E}" srcOrd="0" destOrd="0" presId="urn:microsoft.com/office/officeart/2008/layout/AscendingPictureAccentProcess"/>
    <dgm:cxn modelId="{1A54A77F-FDB1-4E8B-B29D-CBC2E9B7E5A2}" type="presOf" srcId="{AD28DBE3-929F-452C-930D-3B9B1B2DDFF8}" destId="{078752AC-8143-4873-BA77-23D8116A79DA}" srcOrd="0" destOrd="0" presId="urn:microsoft.com/office/officeart/2008/layout/AscendingPictureAccentProcess"/>
    <dgm:cxn modelId="{56C5677B-9537-4BF1-8E7A-84C713443C8C}" srcId="{AD28DBE3-929F-452C-930D-3B9B1B2DDFF8}" destId="{935E75B3-0E0F-4E24-B05E-2D8FBC00DACC}" srcOrd="2" destOrd="0" parTransId="{8361F2BA-29E9-4770-993F-996F9295C856}" sibTransId="{8874BA48-65A6-452A-B0CB-1840CE5489AB}"/>
    <dgm:cxn modelId="{50E9E40C-C2F8-4A51-9803-FC78ED311528}" srcId="{AD28DBE3-929F-452C-930D-3B9B1B2DDFF8}" destId="{846B3C1B-7AA6-4CE6-8681-F38E8595A00E}" srcOrd="0" destOrd="0" parTransId="{235590CD-C368-436E-9958-474E68746A78}" sibTransId="{C3414AD0-CB2C-46BA-9AAA-3EFD81D630DE}"/>
    <dgm:cxn modelId="{8A20B065-0D79-4692-8263-50C2FC96FD78}" type="presOf" srcId="{8874BA48-65A6-452A-B0CB-1840CE5489AB}" destId="{C67C4CBD-52D7-44C9-9293-CD3FA3BF1F80}" srcOrd="0" destOrd="0" presId="urn:microsoft.com/office/officeart/2008/layout/AscendingPictureAccentProcess"/>
    <dgm:cxn modelId="{C71F179E-E8FD-4D00-9D51-9B683B17428C}" type="presOf" srcId="{F16717B7-4869-4949-A957-7166F22D852D}" destId="{52182C43-E76C-4B3F-AD39-355D7AA54093}" srcOrd="0" destOrd="0" presId="urn:microsoft.com/office/officeart/2008/layout/AscendingPictureAccentProcess"/>
    <dgm:cxn modelId="{742F8221-7AE8-41EA-AE57-E04D657C7328}" srcId="{AD28DBE3-929F-452C-930D-3B9B1B2DDFF8}" destId="{EB4881EF-BEFF-493A-B90E-43AC9A52390B}" srcOrd="1" destOrd="0" parTransId="{6E7B52B6-4607-459D-B3A8-24C7CC3819EF}" sibTransId="{B0F4DB6C-C292-421A-81D5-FDE95E66CA3C}"/>
    <dgm:cxn modelId="{AD45E451-A6FD-4AC0-8017-B1B13DA0DC67}" type="presOf" srcId="{846B3C1B-7AA6-4CE6-8681-F38E8595A00E}" destId="{BC32951B-35A2-40D2-B8C6-83909FEC7A87}" srcOrd="0" destOrd="0" presId="urn:microsoft.com/office/officeart/2008/layout/AscendingPictureAccentProcess"/>
    <dgm:cxn modelId="{1B419649-AF58-4490-8DEC-2F9B8BDD59C6}" type="presOf" srcId="{935E75B3-0E0F-4E24-B05E-2D8FBC00DACC}" destId="{F27E556D-8141-46C0-A7EF-E7363942722A}" srcOrd="0" destOrd="0" presId="urn:microsoft.com/office/officeart/2008/layout/AscendingPictureAccentProcess"/>
    <dgm:cxn modelId="{5E916060-1622-421A-B38C-4760E10A8656}" type="presOf" srcId="{B0F4DB6C-C292-421A-81D5-FDE95E66CA3C}" destId="{9D89E41A-BCDF-4703-9CFE-C95EB30EAE93}" srcOrd="0" destOrd="0" presId="urn:microsoft.com/office/officeart/2008/layout/AscendingPictureAccentProcess"/>
    <dgm:cxn modelId="{795FCD56-EC75-4AEF-BD66-73852E2450D0}" type="presOf" srcId="{C3414AD0-CB2C-46BA-9AAA-3EFD81D630DE}" destId="{599E5730-8C5A-4FB9-B8F3-A372970F68A4}" srcOrd="0" destOrd="0" presId="urn:microsoft.com/office/officeart/2008/layout/AscendingPictureAccentProcess"/>
    <dgm:cxn modelId="{3670A836-D2A6-47BC-B738-3DEB25DDAE69}" type="presOf" srcId="{3B3B4789-BEC3-4A59-B73F-7E844E8D8569}" destId="{2EFE59B3-A1ED-41E8-A85A-E3B78F035299}" srcOrd="0" destOrd="0" presId="urn:microsoft.com/office/officeart/2008/layout/AscendingPictureAccentProcess"/>
    <dgm:cxn modelId="{412B53CF-C0A3-4A97-965C-9966C5AA202C}" type="presOf" srcId="{EB4881EF-BEFF-493A-B90E-43AC9A52390B}" destId="{4898AE7F-3AB6-4D49-83F2-FAE82835F98C}" srcOrd="0" destOrd="0" presId="urn:microsoft.com/office/officeart/2008/layout/AscendingPictureAccentProcess"/>
    <dgm:cxn modelId="{263FFEAB-BF95-42F4-BC6D-FA3969D89DC4}" srcId="{AD28DBE3-929F-452C-930D-3B9B1B2DDFF8}" destId="{3B3B4789-BEC3-4A59-B73F-7E844E8D8569}" srcOrd="4" destOrd="0" parTransId="{43D0E67C-DCDF-4577-9BD1-3F0C3C15318A}" sibTransId="{226EE66E-9D20-442A-8291-C61ABDA4BF05}"/>
    <dgm:cxn modelId="{CEBA6B54-B087-4DCD-968D-F0936D7E2CE4}" type="presOf" srcId="{AB5D5D65-03FA-4482-B7EB-1F649E107F8C}" destId="{5E6D90D5-7AB8-4199-9B9B-01F50F273C3F}" srcOrd="0" destOrd="0" presId="urn:microsoft.com/office/officeart/2008/layout/AscendingPictureAccentProcess"/>
    <dgm:cxn modelId="{F639B0C8-033E-4FBF-9A2E-5ED68014EB0F}" type="presParOf" srcId="{078752AC-8143-4873-BA77-23D8116A79DA}" destId="{3C8DD7A3-2D80-4CC3-80C6-C1BBE84BB489}" srcOrd="0" destOrd="0" presId="urn:microsoft.com/office/officeart/2008/layout/AscendingPictureAccentProcess"/>
    <dgm:cxn modelId="{34543898-23C2-4BC3-91B1-DAC11FDCDA3D}" type="presParOf" srcId="{078752AC-8143-4873-BA77-23D8116A79DA}" destId="{1405A5F3-CA87-4304-9426-D85BB3EFB799}" srcOrd="1" destOrd="0" presId="urn:microsoft.com/office/officeart/2008/layout/AscendingPictureAccentProcess"/>
    <dgm:cxn modelId="{BE4410E7-8D21-4031-A6BE-553E30E0D3F7}" type="presParOf" srcId="{078752AC-8143-4873-BA77-23D8116A79DA}" destId="{8E0037CB-E217-49B1-9FB4-312A4ACE4D93}" srcOrd="2" destOrd="0" presId="urn:microsoft.com/office/officeart/2008/layout/AscendingPictureAccentProcess"/>
    <dgm:cxn modelId="{EFC8142E-D81D-4BBA-BE7E-70B41BF9CE58}" type="presParOf" srcId="{078752AC-8143-4873-BA77-23D8116A79DA}" destId="{F5238087-6E88-4A61-858A-1F52AD28AFE2}" srcOrd="3" destOrd="0" presId="urn:microsoft.com/office/officeart/2008/layout/AscendingPictureAccentProcess"/>
    <dgm:cxn modelId="{28722276-1399-4EAC-B706-1A1647B6282B}" type="presParOf" srcId="{078752AC-8143-4873-BA77-23D8116A79DA}" destId="{688F0721-872F-46FE-9476-1D9E91DD799C}" srcOrd="4" destOrd="0" presId="urn:microsoft.com/office/officeart/2008/layout/AscendingPictureAccentProcess"/>
    <dgm:cxn modelId="{727867F8-DB84-4C89-878D-50CA6E72EA19}" type="presParOf" srcId="{078752AC-8143-4873-BA77-23D8116A79DA}" destId="{94946619-D7C2-4435-9385-856F7850D320}" srcOrd="5" destOrd="0" presId="urn:microsoft.com/office/officeart/2008/layout/AscendingPictureAccentProcess"/>
    <dgm:cxn modelId="{C0E40A5C-4CE9-4D61-93D3-6CDCEDBB8886}" type="presParOf" srcId="{078752AC-8143-4873-BA77-23D8116A79DA}" destId="{EB564913-60FA-4C44-8C10-EFCC2485B215}" srcOrd="6" destOrd="0" presId="urn:microsoft.com/office/officeart/2008/layout/AscendingPictureAccentProcess"/>
    <dgm:cxn modelId="{C8029E41-0D93-4B15-BAFB-478D83CA093C}" type="presParOf" srcId="{078752AC-8143-4873-BA77-23D8116A79DA}" destId="{6EB8A56D-F543-4600-922A-E93745553179}" srcOrd="7" destOrd="0" presId="urn:microsoft.com/office/officeart/2008/layout/AscendingPictureAccentProcess"/>
    <dgm:cxn modelId="{BE7FFAD7-334D-4342-96CA-F0DE113CEA9F}" type="presParOf" srcId="{078752AC-8143-4873-BA77-23D8116A79DA}" destId="{04819F2F-0DAC-41FB-A329-A8F0C88DAE1C}" srcOrd="8" destOrd="0" presId="urn:microsoft.com/office/officeart/2008/layout/AscendingPictureAccentProcess"/>
    <dgm:cxn modelId="{CE6D8347-641A-480D-A473-5ECEEEEDA6F4}" type="presParOf" srcId="{078752AC-8143-4873-BA77-23D8116A79DA}" destId="{D4B7C751-71A5-4E26-B85B-54E3005B0579}" srcOrd="9" destOrd="0" presId="urn:microsoft.com/office/officeart/2008/layout/AscendingPictureAccentProcess"/>
    <dgm:cxn modelId="{F1A49EFB-FF25-47E0-BF15-41A83C3EBBB4}" type="presParOf" srcId="{078752AC-8143-4873-BA77-23D8116A79DA}" destId="{C694BB87-51ED-4F0C-BC2D-AD0EC8442539}" srcOrd="10" destOrd="0" presId="urn:microsoft.com/office/officeart/2008/layout/AscendingPictureAccentProcess"/>
    <dgm:cxn modelId="{B59B3AD2-D5B2-4BB1-9878-3B3B58EA831A}" type="presParOf" srcId="{078752AC-8143-4873-BA77-23D8116A79DA}" destId="{AC8F4F9C-7C92-4464-B3E2-32747DAF384F}" srcOrd="11" destOrd="0" presId="urn:microsoft.com/office/officeart/2008/layout/AscendingPictureAccentProcess"/>
    <dgm:cxn modelId="{4D0CFABC-0252-4249-BB5D-4B48CCE5DC84}" type="presParOf" srcId="{078752AC-8143-4873-BA77-23D8116A79DA}" destId="{5C434983-7A9C-4D5B-ACDB-266592C65C24}" srcOrd="12" destOrd="0" presId="urn:microsoft.com/office/officeart/2008/layout/AscendingPictureAccentProcess"/>
    <dgm:cxn modelId="{C7B48787-2848-4E0B-80AC-97785C4B38DC}" type="presParOf" srcId="{078752AC-8143-4873-BA77-23D8116A79DA}" destId="{36AA0F42-1A5E-4A40-9A20-79CD6501ADAD}" srcOrd="13" destOrd="0" presId="urn:microsoft.com/office/officeart/2008/layout/AscendingPictureAccentProcess"/>
    <dgm:cxn modelId="{94B56009-8B8F-4855-AC22-7087B1958671}" type="presParOf" srcId="{078752AC-8143-4873-BA77-23D8116A79DA}" destId="{942001AC-2ED7-49AA-AD0F-1A68E66EE881}" srcOrd="14" destOrd="0" presId="urn:microsoft.com/office/officeart/2008/layout/AscendingPictureAccentProcess"/>
    <dgm:cxn modelId="{EABA619D-60F7-4E24-8F19-61DE9D54C4C9}" type="presParOf" srcId="{078752AC-8143-4873-BA77-23D8116A79DA}" destId="{BC32951B-35A2-40D2-B8C6-83909FEC7A87}" srcOrd="15" destOrd="0" presId="urn:microsoft.com/office/officeart/2008/layout/AscendingPictureAccentProcess"/>
    <dgm:cxn modelId="{E6776EF8-823C-4392-A362-7C5C9FAC4A8B}" type="presParOf" srcId="{078752AC-8143-4873-BA77-23D8116A79DA}" destId="{B905E5A7-2F92-47AA-B669-442D2207F7BA}" srcOrd="16" destOrd="0" presId="urn:microsoft.com/office/officeart/2008/layout/AscendingPictureAccentProcess"/>
    <dgm:cxn modelId="{E726E8E0-712B-41C5-B720-FCBADA321048}" type="presParOf" srcId="{B905E5A7-2F92-47AA-B669-442D2207F7BA}" destId="{599E5730-8C5A-4FB9-B8F3-A372970F68A4}" srcOrd="0" destOrd="0" presId="urn:microsoft.com/office/officeart/2008/layout/AscendingPictureAccentProcess"/>
    <dgm:cxn modelId="{773DFF52-7D68-4C87-8F03-2F4B9A0C2475}" type="presParOf" srcId="{078752AC-8143-4873-BA77-23D8116A79DA}" destId="{4898AE7F-3AB6-4D49-83F2-FAE82835F98C}" srcOrd="17" destOrd="0" presId="urn:microsoft.com/office/officeart/2008/layout/AscendingPictureAccentProcess"/>
    <dgm:cxn modelId="{6ED3FC6F-1BA9-4767-8205-99C8867CC252}" type="presParOf" srcId="{078752AC-8143-4873-BA77-23D8116A79DA}" destId="{CC827740-6A97-4DD4-9A77-2ECE109A71C9}" srcOrd="18" destOrd="0" presId="urn:microsoft.com/office/officeart/2008/layout/AscendingPictureAccentProcess"/>
    <dgm:cxn modelId="{EF641163-0698-418E-92E1-5C06278EB0FA}" type="presParOf" srcId="{CC827740-6A97-4DD4-9A77-2ECE109A71C9}" destId="{9D89E41A-BCDF-4703-9CFE-C95EB30EAE93}" srcOrd="0" destOrd="0" presId="urn:microsoft.com/office/officeart/2008/layout/AscendingPictureAccentProcess"/>
    <dgm:cxn modelId="{1F5012BE-7060-417E-9823-58E23DAF7AF7}" type="presParOf" srcId="{078752AC-8143-4873-BA77-23D8116A79DA}" destId="{F27E556D-8141-46C0-A7EF-E7363942722A}" srcOrd="19" destOrd="0" presId="urn:microsoft.com/office/officeart/2008/layout/AscendingPictureAccentProcess"/>
    <dgm:cxn modelId="{F07122E0-AC95-4AB6-AF22-5A6D7281DAF5}" type="presParOf" srcId="{078752AC-8143-4873-BA77-23D8116A79DA}" destId="{4B310C9B-35DF-4577-A890-89EF4FCB4916}" srcOrd="20" destOrd="0" presId="urn:microsoft.com/office/officeart/2008/layout/AscendingPictureAccentProcess"/>
    <dgm:cxn modelId="{299C70E7-F9FB-41BA-99D0-D495DABFC482}" type="presParOf" srcId="{4B310C9B-35DF-4577-A890-89EF4FCB4916}" destId="{C67C4CBD-52D7-44C9-9293-CD3FA3BF1F80}" srcOrd="0" destOrd="0" presId="urn:microsoft.com/office/officeart/2008/layout/AscendingPictureAccentProcess"/>
    <dgm:cxn modelId="{D85F4B1F-D4C6-4905-9D64-D2B64C4FD561}" type="presParOf" srcId="{078752AC-8143-4873-BA77-23D8116A79DA}" destId="{5E6D90D5-7AB8-4199-9B9B-01F50F273C3F}" srcOrd="21" destOrd="0" presId="urn:microsoft.com/office/officeart/2008/layout/AscendingPictureAccentProcess"/>
    <dgm:cxn modelId="{79E13EAD-A5C7-408A-8159-3AD92AD2FE26}" type="presParOf" srcId="{078752AC-8143-4873-BA77-23D8116A79DA}" destId="{2A2144BD-C520-41E6-B9E2-D18061917051}" srcOrd="22" destOrd="0" presId="urn:microsoft.com/office/officeart/2008/layout/AscendingPictureAccentProcess"/>
    <dgm:cxn modelId="{67D6A1AC-2C04-475E-A2E3-FC04CFFCC7AE}" type="presParOf" srcId="{2A2144BD-C520-41E6-B9E2-D18061917051}" destId="{52182C43-E76C-4B3F-AD39-355D7AA54093}" srcOrd="0" destOrd="0" presId="urn:microsoft.com/office/officeart/2008/layout/AscendingPictureAccentProcess"/>
    <dgm:cxn modelId="{CD2DDA36-9FA6-4B2E-ABCB-2506A5BBDEFB}" type="presParOf" srcId="{078752AC-8143-4873-BA77-23D8116A79DA}" destId="{2EFE59B3-A1ED-41E8-A85A-E3B78F035299}" srcOrd="23" destOrd="0" presId="urn:microsoft.com/office/officeart/2008/layout/AscendingPictureAccentProcess"/>
    <dgm:cxn modelId="{95507A89-7951-41B8-9328-ABC880CA6528}" type="presParOf" srcId="{078752AC-8143-4873-BA77-23D8116A79DA}" destId="{7C073E72-B17C-431E-BFDF-0DD8CB9BDAF8}" srcOrd="24" destOrd="0" presId="urn:microsoft.com/office/officeart/2008/layout/AscendingPictureAccentProcess"/>
    <dgm:cxn modelId="{4604FFB2-4BC9-4CA5-AAE9-30E137877A0C}" type="presParOf" srcId="{7C073E72-B17C-431E-BFDF-0DD8CB9BDAF8}" destId="{A7209CB8-9770-435C-BCCB-38DBE71FC24E}" srcOrd="0" destOrd="0" presId="urn:microsoft.com/office/officeart/2008/layout/AscendingPictureAccent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E300AD9-68C0-462A-82DD-815262387701}" type="doc">
      <dgm:prSet loTypeId="urn:microsoft.com/office/officeart/2005/8/layout/pyramid2" loCatId="pyramid" qsTypeId="urn:microsoft.com/office/officeart/2005/8/quickstyle/simple1" qsCatId="simple" csTypeId="urn:microsoft.com/office/officeart/2005/8/colors/colorful5" csCatId="colorful" phldr="1"/>
      <dgm:spPr/>
    </dgm:pt>
    <dgm:pt modelId="{2C7002EE-CD8C-4E4F-AEEB-F808BED277A7}">
      <dgm:prSet phldrT="[文本]" custT="1"/>
      <dgm:spPr/>
      <dgm:t>
        <a:bodyPr/>
        <a:lstStyle/>
        <a:p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未知威胁发现？</a:t>
          </a:r>
          <a:endParaRPr lang="en-US" altLang="zh-CN" sz="2000" b="1" kern="1200" spc="190" dirty="0" smtClean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  <a:p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成熟技术？新技术？</a:t>
          </a:r>
          <a:endParaRPr lang="zh-CN" altLang="en-US" sz="2000" b="1" kern="1200" spc="190" dirty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</dgm:t>
    </dgm:pt>
    <dgm:pt modelId="{2EF5A146-7486-49D7-8D03-F1434273C78D}" type="parTrans" cxnId="{45FAA182-4E23-4C15-8A1C-121C805F54A1}">
      <dgm:prSet/>
      <dgm:spPr/>
      <dgm:t>
        <a:bodyPr/>
        <a:lstStyle/>
        <a:p>
          <a:endParaRPr lang="zh-CN" altLang="en-US"/>
        </a:p>
      </dgm:t>
    </dgm:pt>
    <dgm:pt modelId="{D2398685-090D-411C-B527-01967A08FF2A}" type="sibTrans" cxnId="{45FAA182-4E23-4C15-8A1C-121C805F54A1}">
      <dgm:prSet/>
      <dgm:spPr/>
      <dgm:t>
        <a:bodyPr/>
        <a:lstStyle/>
        <a:p>
          <a:endParaRPr lang="zh-CN" altLang="en-US"/>
        </a:p>
      </dgm:t>
    </dgm:pt>
    <dgm:pt modelId="{A1E90E08-5740-4512-8DA9-5AFE05754254}">
      <dgm:prSet phldrT="[文本]" custT="1"/>
      <dgm:spPr/>
      <dgm:t>
        <a:bodyPr/>
        <a:lstStyle/>
        <a:p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异常行为识别？</a:t>
          </a:r>
          <a:endParaRPr lang="en-US" altLang="zh-CN" sz="2000" b="1" kern="1200" spc="190" dirty="0" smtClean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  <a:p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行为库？动态学习？</a:t>
          </a:r>
          <a:endParaRPr lang="zh-CN" altLang="en-US" sz="2000" b="1" kern="1200" spc="190" dirty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</dgm:t>
    </dgm:pt>
    <dgm:pt modelId="{A604AE85-6114-45E0-9680-0E7BFE7FAD28}" type="parTrans" cxnId="{8005FA59-E2C4-488C-A8A0-C62F2A411990}">
      <dgm:prSet/>
      <dgm:spPr/>
      <dgm:t>
        <a:bodyPr/>
        <a:lstStyle/>
        <a:p>
          <a:endParaRPr lang="zh-CN" altLang="en-US"/>
        </a:p>
      </dgm:t>
    </dgm:pt>
    <dgm:pt modelId="{420D6BEB-CE3B-4B48-B518-82E572091065}" type="sibTrans" cxnId="{8005FA59-E2C4-488C-A8A0-C62F2A411990}">
      <dgm:prSet/>
      <dgm:spPr/>
      <dgm:t>
        <a:bodyPr/>
        <a:lstStyle/>
        <a:p>
          <a:endParaRPr lang="zh-CN" altLang="en-US"/>
        </a:p>
      </dgm:t>
    </dgm:pt>
    <dgm:pt modelId="{B607BE9B-F2EC-4788-8F1D-605312C0A021}">
      <dgm:prSet phldrT="[文本]" custT="1"/>
      <dgm:spPr/>
      <dgm:t>
        <a:bodyPr/>
        <a:lstStyle/>
        <a:p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攻击路径的预测？</a:t>
          </a:r>
          <a:endParaRPr lang="en-US" altLang="zh-CN" sz="2000" b="1" kern="1200" spc="190" dirty="0" smtClean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  <a:p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权重计算？</a:t>
          </a:r>
          <a:endParaRPr lang="zh-CN" altLang="en-US" sz="2000" b="1" kern="1200" spc="190" dirty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</dgm:t>
    </dgm:pt>
    <dgm:pt modelId="{F59CC59F-E9C7-4285-866B-569E3649C147}" type="parTrans" cxnId="{8D07D489-86E1-462C-AF08-0EC14E3D2ECB}">
      <dgm:prSet/>
      <dgm:spPr/>
      <dgm:t>
        <a:bodyPr/>
        <a:lstStyle/>
        <a:p>
          <a:endParaRPr lang="zh-CN" altLang="en-US"/>
        </a:p>
      </dgm:t>
    </dgm:pt>
    <dgm:pt modelId="{B18E3F71-5A55-499A-B328-3EB6749955C8}" type="sibTrans" cxnId="{8D07D489-86E1-462C-AF08-0EC14E3D2ECB}">
      <dgm:prSet/>
      <dgm:spPr/>
      <dgm:t>
        <a:bodyPr/>
        <a:lstStyle/>
        <a:p>
          <a:endParaRPr lang="zh-CN" altLang="en-US"/>
        </a:p>
      </dgm:t>
    </dgm:pt>
    <dgm:pt modelId="{EAA46E33-1418-4ED9-8F04-F870CD6CC7CB}" type="pres">
      <dgm:prSet presAssocID="{0E300AD9-68C0-462A-82DD-815262387701}" presName="compositeShape" presStyleCnt="0">
        <dgm:presLayoutVars>
          <dgm:dir/>
          <dgm:resizeHandles/>
        </dgm:presLayoutVars>
      </dgm:prSet>
      <dgm:spPr/>
    </dgm:pt>
    <dgm:pt modelId="{B3312740-4114-4FEB-8F56-F065577C49E3}" type="pres">
      <dgm:prSet presAssocID="{0E300AD9-68C0-462A-82DD-815262387701}" presName="pyramid" presStyleLbl="node1" presStyleIdx="0" presStyleCnt="1" custLinFactNeighborX="-9706"/>
      <dgm:spPr/>
    </dgm:pt>
    <dgm:pt modelId="{5BAA8EB3-2EE1-4028-99A5-F58D85DD10F2}" type="pres">
      <dgm:prSet presAssocID="{0E300AD9-68C0-462A-82DD-815262387701}" presName="theList" presStyleCnt="0"/>
      <dgm:spPr/>
    </dgm:pt>
    <dgm:pt modelId="{817EA2EF-178C-43F7-8C77-4AAB01AD33C3}" type="pres">
      <dgm:prSet presAssocID="{2C7002EE-CD8C-4E4F-AEEB-F808BED277A7}" presName="aNode" presStyleLbl="fgAcc1" presStyleIdx="0" presStyleCnt="3" custScaleX="151559" custLinFactNeighborX="974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27D3169-7348-43B3-9AA5-F16AE873F3F0}" type="pres">
      <dgm:prSet presAssocID="{2C7002EE-CD8C-4E4F-AEEB-F808BED277A7}" presName="aSpace" presStyleCnt="0"/>
      <dgm:spPr/>
    </dgm:pt>
    <dgm:pt modelId="{707F30B0-53C2-4C29-B175-01C6E0429061}" type="pres">
      <dgm:prSet presAssocID="{A1E90E08-5740-4512-8DA9-5AFE05754254}" presName="aNode" presStyleLbl="fgAcc1" presStyleIdx="1" presStyleCnt="3" custScaleX="151623" custLinFactNeighborX="91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E8A6A17-CDFD-45CE-8D2B-F85A8D9215F4}" type="pres">
      <dgm:prSet presAssocID="{A1E90E08-5740-4512-8DA9-5AFE05754254}" presName="aSpace" presStyleCnt="0"/>
      <dgm:spPr/>
    </dgm:pt>
    <dgm:pt modelId="{DAF2871F-7D81-46BB-8484-AE68C0BF7467}" type="pres">
      <dgm:prSet presAssocID="{B607BE9B-F2EC-4788-8F1D-605312C0A021}" presName="aNode" presStyleLbl="fgAcc1" presStyleIdx="2" presStyleCnt="3" custScaleX="152329" custLinFactNeighborX="936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5CC793-A91D-4D3B-BA7E-01C5CC97C080}" type="pres">
      <dgm:prSet presAssocID="{B607BE9B-F2EC-4788-8F1D-605312C0A021}" presName="aSpace" presStyleCnt="0"/>
      <dgm:spPr/>
    </dgm:pt>
  </dgm:ptLst>
  <dgm:cxnLst>
    <dgm:cxn modelId="{A4F1E672-C23D-415E-A69B-717204F4AEB9}" type="presOf" srcId="{0E300AD9-68C0-462A-82DD-815262387701}" destId="{EAA46E33-1418-4ED9-8F04-F870CD6CC7CB}" srcOrd="0" destOrd="0" presId="urn:microsoft.com/office/officeart/2005/8/layout/pyramid2"/>
    <dgm:cxn modelId="{2F2E6D8F-1ABA-4E62-B4A5-CA446FBCA3C4}" type="presOf" srcId="{B607BE9B-F2EC-4788-8F1D-605312C0A021}" destId="{DAF2871F-7D81-46BB-8484-AE68C0BF7467}" srcOrd="0" destOrd="0" presId="urn:microsoft.com/office/officeart/2005/8/layout/pyramid2"/>
    <dgm:cxn modelId="{3CE3A25B-1EF6-4039-B62D-35CC9553570B}" type="presOf" srcId="{A1E90E08-5740-4512-8DA9-5AFE05754254}" destId="{707F30B0-53C2-4C29-B175-01C6E0429061}" srcOrd="0" destOrd="0" presId="urn:microsoft.com/office/officeart/2005/8/layout/pyramid2"/>
    <dgm:cxn modelId="{A3D598BD-4E63-4E63-B095-86C18932CEE7}" type="presOf" srcId="{2C7002EE-CD8C-4E4F-AEEB-F808BED277A7}" destId="{817EA2EF-178C-43F7-8C77-4AAB01AD33C3}" srcOrd="0" destOrd="0" presId="urn:microsoft.com/office/officeart/2005/8/layout/pyramid2"/>
    <dgm:cxn modelId="{8D07D489-86E1-462C-AF08-0EC14E3D2ECB}" srcId="{0E300AD9-68C0-462A-82DD-815262387701}" destId="{B607BE9B-F2EC-4788-8F1D-605312C0A021}" srcOrd="2" destOrd="0" parTransId="{F59CC59F-E9C7-4285-866B-569E3649C147}" sibTransId="{B18E3F71-5A55-499A-B328-3EB6749955C8}"/>
    <dgm:cxn modelId="{8005FA59-E2C4-488C-A8A0-C62F2A411990}" srcId="{0E300AD9-68C0-462A-82DD-815262387701}" destId="{A1E90E08-5740-4512-8DA9-5AFE05754254}" srcOrd="1" destOrd="0" parTransId="{A604AE85-6114-45E0-9680-0E7BFE7FAD28}" sibTransId="{420D6BEB-CE3B-4B48-B518-82E572091065}"/>
    <dgm:cxn modelId="{45FAA182-4E23-4C15-8A1C-121C805F54A1}" srcId="{0E300AD9-68C0-462A-82DD-815262387701}" destId="{2C7002EE-CD8C-4E4F-AEEB-F808BED277A7}" srcOrd="0" destOrd="0" parTransId="{2EF5A146-7486-49D7-8D03-F1434273C78D}" sibTransId="{D2398685-090D-411C-B527-01967A08FF2A}"/>
    <dgm:cxn modelId="{A471E685-AC6F-4157-87B8-0F0AD980104F}" type="presParOf" srcId="{EAA46E33-1418-4ED9-8F04-F870CD6CC7CB}" destId="{B3312740-4114-4FEB-8F56-F065577C49E3}" srcOrd="0" destOrd="0" presId="urn:microsoft.com/office/officeart/2005/8/layout/pyramid2"/>
    <dgm:cxn modelId="{D33CD078-4870-498C-A0DA-60E27B35BA1E}" type="presParOf" srcId="{EAA46E33-1418-4ED9-8F04-F870CD6CC7CB}" destId="{5BAA8EB3-2EE1-4028-99A5-F58D85DD10F2}" srcOrd="1" destOrd="0" presId="urn:microsoft.com/office/officeart/2005/8/layout/pyramid2"/>
    <dgm:cxn modelId="{195E046D-DED0-421F-B5F1-2AE1A2DF8335}" type="presParOf" srcId="{5BAA8EB3-2EE1-4028-99A5-F58D85DD10F2}" destId="{817EA2EF-178C-43F7-8C77-4AAB01AD33C3}" srcOrd="0" destOrd="0" presId="urn:microsoft.com/office/officeart/2005/8/layout/pyramid2"/>
    <dgm:cxn modelId="{60F71AC3-B532-4785-A014-D24CF78EB5BC}" type="presParOf" srcId="{5BAA8EB3-2EE1-4028-99A5-F58D85DD10F2}" destId="{627D3169-7348-43B3-9AA5-F16AE873F3F0}" srcOrd="1" destOrd="0" presId="urn:microsoft.com/office/officeart/2005/8/layout/pyramid2"/>
    <dgm:cxn modelId="{B33CCF04-3230-487E-9F38-1114F1D539F7}" type="presParOf" srcId="{5BAA8EB3-2EE1-4028-99A5-F58D85DD10F2}" destId="{707F30B0-53C2-4C29-B175-01C6E0429061}" srcOrd="2" destOrd="0" presId="urn:microsoft.com/office/officeart/2005/8/layout/pyramid2"/>
    <dgm:cxn modelId="{37689054-E620-4EA0-B8C9-226A3561DB42}" type="presParOf" srcId="{5BAA8EB3-2EE1-4028-99A5-F58D85DD10F2}" destId="{6E8A6A17-CDFD-45CE-8D2B-F85A8D9215F4}" srcOrd="3" destOrd="0" presId="urn:microsoft.com/office/officeart/2005/8/layout/pyramid2"/>
    <dgm:cxn modelId="{8096E75A-4BD5-4D22-A16B-7E0409AF7FFA}" type="presParOf" srcId="{5BAA8EB3-2EE1-4028-99A5-F58D85DD10F2}" destId="{DAF2871F-7D81-46BB-8484-AE68C0BF7467}" srcOrd="4" destOrd="0" presId="urn:microsoft.com/office/officeart/2005/8/layout/pyramid2"/>
    <dgm:cxn modelId="{1ABADE48-20D3-4D5A-A3A3-ED21440F1950}" type="presParOf" srcId="{5BAA8EB3-2EE1-4028-99A5-F58D85DD10F2}" destId="{F15CC793-A91D-4D3B-BA7E-01C5CC97C080}" srcOrd="5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8DD7A3-2D80-4CC3-80C6-C1BBE84BB489}">
      <dsp:nvSpPr>
        <dsp:cNvPr id="0" name=""/>
        <dsp:cNvSpPr/>
      </dsp:nvSpPr>
      <dsp:spPr>
        <a:xfrm>
          <a:off x="2166013" y="3291794"/>
          <a:ext cx="62030" cy="62030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05A5F3-CA87-4304-9426-D85BB3EFB799}">
      <dsp:nvSpPr>
        <dsp:cNvPr id="0" name=""/>
        <dsp:cNvSpPr/>
      </dsp:nvSpPr>
      <dsp:spPr>
        <a:xfrm>
          <a:off x="2028504" y="3347679"/>
          <a:ext cx="62030" cy="62030"/>
        </a:xfrm>
        <a:prstGeom prst="ellipse">
          <a:avLst/>
        </a:prstGeom>
        <a:solidFill>
          <a:schemeClr val="accent5">
            <a:hueOff val="-709563"/>
            <a:satOff val="2844"/>
            <a:lumOff val="616"/>
            <a:alphaOff val="0"/>
          </a:schemeClr>
        </a:solidFill>
        <a:ln w="25400" cap="flat" cmpd="sng" algn="ctr">
          <a:solidFill>
            <a:schemeClr val="accent5">
              <a:hueOff val="-709563"/>
              <a:satOff val="2844"/>
              <a:lumOff val="61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E0037CB-E217-49B1-9FB4-312A4ACE4D93}">
      <dsp:nvSpPr>
        <dsp:cNvPr id="0" name=""/>
        <dsp:cNvSpPr/>
      </dsp:nvSpPr>
      <dsp:spPr>
        <a:xfrm>
          <a:off x="1887959" y="3393878"/>
          <a:ext cx="62030" cy="62030"/>
        </a:xfrm>
        <a:prstGeom prst="ellipse">
          <a:avLst/>
        </a:prstGeom>
        <a:solidFill>
          <a:schemeClr val="accent5">
            <a:hueOff val="-1419125"/>
            <a:satOff val="5687"/>
            <a:lumOff val="1233"/>
            <a:alphaOff val="0"/>
          </a:schemeClr>
        </a:solidFill>
        <a:ln w="25400" cap="flat" cmpd="sng" algn="ctr">
          <a:solidFill>
            <a:schemeClr val="accent5">
              <a:hueOff val="-1419125"/>
              <a:satOff val="5687"/>
              <a:lumOff val="12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5238087-6E88-4A61-858A-1F52AD28AFE2}">
      <dsp:nvSpPr>
        <dsp:cNvPr id="0" name=""/>
        <dsp:cNvSpPr/>
      </dsp:nvSpPr>
      <dsp:spPr>
        <a:xfrm>
          <a:off x="1745245" y="3429644"/>
          <a:ext cx="62030" cy="62030"/>
        </a:xfrm>
        <a:prstGeom prst="ellipse">
          <a:avLst/>
        </a:prstGeom>
        <a:solidFill>
          <a:schemeClr val="accent5">
            <a:hueOff val="-2128688"/>
            <a:satOff val="8531"/>
            <a:lumOff val="1849"/>
            <a:alphaOff val="0"/>
          </a:schemeClr>
        </a:solidFill>
        <a:ln w="25400" cap="flat" cmpd="sng" algn="ctr">
          <a:solidFill>
            <a:schemeClr val="accent5">
              <a:hueOff val="-2128688"/>
              <a:satOff val="8531"/>
              <a:lumOff val="18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88F0721-872F-46FE-9476-1D9E91DD799C}">
      <dsp:nvSpPr>
        <dsp:cNvPr id="0" name=""/>
        <dsp:cNvSpPr/>
      </dsp:nvSpPr>
      <dsp:spPr>
        <a:xfrm>
          <a:off x="2916455" y="2750824"/>
          <a:ext cx="62030" cy="62030"/>
        </a:xfrm>
        <a:prstGeom prst="ellipse">
          <a:avLst/>
        </a:prstGeom>
        <a:solidFill>
          <a:schemeClr val="accent5">
            <a:hueOff val="-2838251"/>
            <a:satOff val="11375"/>
            <a:lumOff val="2465"/>
            <a:alphaOff val="0"/>
          </a:schemeClr>
        </a:solidFill>
        <a:ln w="25400" cap="flat" cmpd="sng" algn="ctr">
          <a:solidFill>
            <a:schemeClr val="accent5">
              <a:hueOff val="-2838251"/>
              <a:satOff val="11375"/>
              <a:lumOff val="24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946619-D7C2-4435-9385-856F7850D320}">
      <dsp:nvSpPr>
        <dsp:cNvPr id="0" name=""/>
        <dsp:cNvSpPr/>
      </dsp:nvSpPr>
      <dsp:spPr>
        <a:xfrm>
          <a:off x="2807576" y="2861105"/>
          <a:ext cx="62030" cy="62030"/>
        </a:xfrm>
        <a:prstGeom prst="ellipse">
          <a:avLst/>
        </a:prstGeom>
        <a:solidFill>
          <a:schemeClr val="accent5">
            <a:hueOff val="-3547813"/>
            <a:satOff val="14218"/>
            <a:lumOff val="3081"/>
            <a:alphaOff val="0"/>
          </a:schemeClr>
        </a:solidFill>
        <a:ln w="25400" cap="flat" cmpd="sng" algn="ctr">
          <a:solidFill>
            <a:schemeClr val="accent5">
              <a:hueOff val="-3547813"/>
              <a:satOff val="14218"/>
              <a:lumOff val="308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564913-60FA-4C44-8C10-EFCC2485B215}">
      <dsp:nvSpPr>
        <dsp:cNvPr id="0" name=""/>
        <dsp:cNvSpPr/>
      </dsp:nvSpPr>
      <dsp:spPr>
        <a:xfrm>
          <a:off x="3367154" y="2080201"/>
          <a:ext cx="62030" cy="62030"/>
        </a:xfrm>
        <a:prstGeom prst="ellipse">
          <a:avLst/>
        </a:prstGeom>
        <a:solidFill>
          <a:schemeClr val="accent5">
            <a:hueOff val="-4257376"/>
            <a:satOff val="17062"/>
            <a:lumOff val="3698"/>
            <a:alphaOff val="0"/>
          </a:schemeClr>
        </a:solidFill>
        <a:ln w="25400" cap="flat" cmpd="sng" algn="ctr">
          <a:solidFill>
            <a:schemeClr val="accent5">
              <a:hueOff val="-4257376"/>
              <a:satOff val="17062"/>
              <a:lumOff val="36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EB8A56D-F543-4600-922A-E93745553179}">
      <dsp:nvSpPr>
        <dsp:cNvPr id="0" name=""/>
        <dsp:cNvSpPr/>
      </dsp:nvSpPr>
      <dsp:spPr>
        <a:xfrm>
          <a:off x="3609204" y="1263158"/>
          <a:ext cx="62030" cy="62030"/>
        </a:xfrm>
        <a:prstGeom prst="ellipse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4819F2F-0DAC-41FB-A329-A8F0C88DAE1C}">
      <dsp:nvSpPr>
        <dsp:cNvPr id="0" name=""/>
        <dsp:cNvSpPr/>
      </dsp:nvSpPr>
      <dsp:spPr>
        <a:xfrm>
          <a:off x="3488179" y="296715"/>
          <a:ext cx="62030" cy="62030"/>
        </a:xfrm>
        <a:prstGeom prst="ellipse">
          <a:avLst/>
        </a:prstGeom>
        <a:solidFill>
          <a:schemeClr val="accent5">
            <a:hueOff val="-5676501"/>
            <a:satOff val="22749"/>
            <a:lumOff val="4930"/>
            <a:alphaOff val="0"/>
          </a:schemeClr>
        </a:solidFill>
        <a:ln w="25400" cap="flat" cmpd="sng" algn="ctr">
          <a:solidFill>
            <a:schemeClr val="accent5">
              <a:hueOff val="-5676501"/>
              <a:satOff val="22749"/>
              <a:lumOff val="493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B7C751-71A5-4E26-B85B-54E3005B0579}">
      <dsp:nvSpPr>
        <dsp:cNvPr id="0" name=""/>
        <dsp:cNvSpPr/>
      </dsp:nvSpPr>
      <dsp:spPr>
        <a:xfrm>
          <a:off x="3578406" y="227045"/>
          <a:ext cx="62030" cy="62030"/>
        </a:xfrm>
        <a:prstGeom prst="ellipse">
          <a:avLst/>
        </a:prstGeom>
        <a:solidFill>
          <a:schemeClr val="accent5">
            <a:hueOff val="-6386063"/>
            <a:satOff val="25593"/>
            <a:lumOff val="5547"/>
            <a:alphaOff val="0"/>
          </a:schemeClr>
        </a:solidFill>
        <a:ln w="25400" cap="flat" cmpd="sng" algn="ctr">
          <a:solidFill>
            <a:schemeClr val="accent5">
              <a:hueOff val="-6386063"/>
              <a:satOff val="25593"/>
              <a:lumOff val="554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94BB87-51ED-4F0C-BC2D-AD0EC8442539}">
      <dsp:nvSpPr>
        <dsp:cNvPr id="0" name=""/>
        <dsp:cNvSpPr/>
      </dsp:nvSpPr>
      <dsp:spPr>
        <a:xfrm>
          <a:off x="3668632" y="157002"/>
          <a:ext cx="62030" cy="62030"/>
        </a:xfrm>
        <a:prstGeom prst="ellipse">
          <a:avLst/>
        </a:prstGeom>
        <a:solidFill>
          <a:schemeClr val="accent5">
            <a:hueOff val="-7095626"/>
            <a:satOff val="28436"/>
            <a:lumOff val="6163"/>
            <a:alphaOff val="0"/>
          </a:schemeClr>
        </a:solidFill>
        <a:ln w="25400" cap="flat" cmpd="sng" algn="ctr">
          <a:solidFill>
            <a:schemeClr val="accent5">
              <a:hueOff val="-7095626"/>
              <a:satOff val="28436"/>
              <a:lumOff val="616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C8F4F9C-7C92-4464-B3E2-32747DAF384F}">
      <dsp:nvSpPr>
        <dsp:cNvPr id="0" name=""/>
        <dsp:cNvSpPr/>
      </dsp:nvSpPr>
      <dsp:spPr>
        <a:xfrm>
          <a:off x="3759293" y="227045"/>
          <a:ext cx="62030" cy="62030"/>
        </a:xfrm>
        <a:prstGeom prst="ellipse">
          <a:avLst/>
        </a:prstGeom>
        <a:solidFill>
          <a:schemeClr val="accent5">
            <a:hueOff val="-7805188"/>
            <a:satOff val="31280"/>
            <a:lumOff val="6779"/>
            <a:alphaOff val="0"/>
          </a:schemeClr>
        </a:solidFill>
        <a:ln w="25400" cap="flat" cmpd="sng" algn="ctr">
          <a:solidFill>
            <a:schemeClr val="accent5">
              <a:hueOff val="-7805188"/>
              <a:satOff val="31280"/>
              <a:lumOff val="677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C434983-7A9C-4D5B-ACDB-266592C65C24}">
      <dsp:nvSpPr>
        <dsp:cNvPr id="0" name=""/>
        <dsp:cNvSpPr/>
      </dsp:nvSpPr>
      <dsp:spPr>
        <a:xfrm>
          <a:off x="3849519" y="296715"/>
          <a:ext cx="62030" cy="62030"/>
        </a:xfrm>
        <a:prstGeom prst="ellipse">
          <a:avLst/>
        </a:prstGeom>
        <a:solidFill>
          <a:schemeClr val="accent5">
            <a:hueOff val="-8514751"/>
            <a:satOff val="34124"/>
            <a:lumOff val="7395"/>
            <a:alphaOff val="0"/>
          </a:schemeClr>
        </a:solidFill>
        <a:ln w="25400" cap="flat" cmpd="sng" algn="ctr">
          <a:solidFill>
            <a:schemeClr val="accent5">
              <a:hueOff val="-8514751"/>
              <a:satOff val="34124"/>
              <a:lumOff val="739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AA0F42-1A5E-4A40-9A20-79CD6501ADAD}">
      <dsp:nvSpPr>
        <dsp:cNvPr id="0" name=""/>
        <dsp:cNvSpPr/>
      </dsp:nvSpPr>
      <dsp:spPr>
        <a:xfrm>
          <a:off x="3668632" y="304539"/>
          <a:ext cx="62030" cy="62030"/>
        </a:xfrm>
        <a:prstGeom prst="ellipse">
          <a:avLst/>
        </a:prstGeom>
        <a:solidFill>
          <a:schemeClr val="accent5">
            <a:hueOff val="-9224313"/>
            <a:satOff val="36967"/>
            <a:lumOff val="8012"/>
            <a:alphaOff val="0"/>
          </a:schemeClr>
        </a:solidFill>
        <a:ln w="25400" cap="flat" cmpd="sng" algn="ctr">
          <a:solidFill>
            <a:schemeClr val="accent5">
              <a:hueOff val="-9224313"/>
              <a:satOff val="36967"/>
              <a:lumOff val="801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2001AC-2ED7-49AA-AD0F-1A68E66EE881}">
      <dsp:nvSpPr>
        <dsp:cNvPr id="0" name=""/>
        <dsp:cNvSpPr/>
      </dsp:nvSpPr>
      <dsp:spPr>
        <a:xfrm>
          <a:off x="3668632" y="452076"/>
          <a:ext cx="62030" cy="62030"/>
        </a:xfrm>
        <a:prstGeom prst="ellipse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C32951B-35A2-40D2-B8C6-83909FEC7A87}">
      <dsp:nvSpPr>
        <dsp:cNvPr id="0" name=""/>
        <dsp:cNvSpPr/>
      </dsp:nvSpPr>
      <dsp:spPr>
        <a:xfrm>
          <a:off x="1400606" y="3548586"/>
          <a:ext cx="1336480" cy="358410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888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现实问题</a:t>
          </a:r>
          <a:endParaRPr lang="zh-CN" altLang="en-US" sz="1400" b="1" kern="1200" dirty="0">
            <a:solidFill>
              <a:schemeClr val="tx2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418102" y="3566082"/>
        <a:ext cx="1301488" cy="323418"/>
      </dsp:txXfrm>
    </dsp:sp>
    <dsp:sp modelId="{599E5730-8C5A-4FB9-B8F3-A372970F68A4}">
      <dsp:nvSpPr>
        <dsp:cNvPr id="0" name=""/>
        <dsp:cNvSpPr/>
      </dsp:nvSpPr>
      <dsp:spPr>
        <a:xfrm>
          <a:off x="1029939" y="3197440"/>
          <a:ext cx="619873" cy="619581"/>
        </a:xfrm>
        <a:prstGeom prst="ellipse">
          <a:avLst/>
        </a:prstGeom>
        <a:solidFill>
          <a:schemeClr val="accent5">
            <a:tint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898AE7F-3AB6-4D49-83F2-FAE82835F98C}">
      <dsp:nvSpPr>
        <dsp:cNvPr id="0" name=""/>
        <dsp:cNvSpPr/>
      </dsp:nvSpPr>
      <dsp:spPr>
        <a:xfrm>
          <a:off x="2574852" y="3124975"/>
          <a:ext cx="1336480" cy="358410"/>
        </a:xfrm>
        <a:prstGeom prst="roundRect">
          <a:avLst/>
        </a:prstGeom>
        <a:solidFill>
          <a:schemeClr val="accent5">
            <a:hueOff val="-2483469"/>
            <a:satOff val="9953"/>
            <a:lumOff val="215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888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问题简化</a:t>
          </a:r>
          <a:endParaRPr lang="zh-CN" altLang="en-US" sz="1400" b="1" kern="1200" dirty="0">
            <a:solidFill>
              <a:schemeClr val="accent3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2592348" y="3142471"/>
        <a:ext cx="1301488" cy="323418"/>
      </dsp:txXfrm>
    </dsp:sp>
    <dsp:sp modelId="{9D89E41A-BCDF-4703-9CFE-C95EB30EAE93}">
      <dsp:nvSpPr>
        <dsp:cNvPr id="0" name=""/>
        <dsp:cNvSpPr/>
      </dsp:nvSpPr>
      <dsp:spPr>
        <a:xfrm>
          <a:off x="2204186" y="2773830"/>
          <a:ext cx="619873" cy="619581"/>
        </a:xfrm>
        <a:prstGeom prst="ellipse">
          <a:avLst/>
        </a:prstGeom>
        <a:solidFill>
          <a:schemeClr val="accent5">
            <a:tint val="50000"/>
            <a:hueOff val="-2670591"/>
            <a:satOff val="11904"/>
            <a:lumOff val="10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27E556D-8141-46C0-A7EF-E7363942722A}">
      <dsp:nvSpPr>
        <dsp:cNvPr id="0" name=""/>
        <dsp:cNvSpPr/>
      </dsp:nvSpPr>
      <dsp:spPr>
        <a:xfrm>
          <a:off x="3211644" y="2512845"/>
          <a:ext cx="1336480" cy="358410"/>
        </a:xfrm>
        <a:prstGeom prst="roundRect">
          <a:avLst/>
        </a:prstGeom>
        <a:solidFill>
          <a:schemeClr val="accent5">
            <a:hueOff val="-4966938"/>
            <a:satOff val="19906"/>
            <a:lumOff val="431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888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400" b="1" u="none" kern="1200" dirty="0" smtClean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最优模型</a:t>
          </a:r>
          <a:endParaRPr lang="zh-CN" altLang="en-US" sz="1400" b="1" kern="1200" dirty="0">
            <a:solidFill>
              <a:schemeClr val="accent3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229140" y="2530341"/>
        <a:ext cx="1301488" cy="323418"/>
      </dsp:txXfrm>
    </dsp:sp>
    <dsp:sp modelId="{C67C4CBD-52D7-44C9-9293-CD3FA3BF1F80}">
      <dsp:nvSpPr>
        <dsp:cNvPr id="0" name=""/>
        <dsp:cNvSpPr/>
      </dsp:nvSpPr>
      <dsp:spPr>
        <a:xfrm>
          <a:off x="2840977" y="2161699"/>
          <a:ext cx="619873" cy="619581"/>
        </a:xfrm>
        <a:prstGeom prst="ellipse">
          <a:avLst/>
        </a:prstGeom>
        <a:solidFill>
          <a:schemeClr val="accent5">
            <a:tint val="50000"/>
            <a:hueOff val="-5341183"/>
            <a:satOff val="23809"/>
            <a:lumOff val="2104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E6D90D5-7AB8-4199-9B9B-01F50F273C3F}">
      <dsp:nvSpPr>
        <dsp:cNvPr id="0" name=""/>
        <dsp:cNvSpPr/>
      </dsp:nvSpPr>
      <dsp:spPr>
        <a:xfrm>
          <a:off x="3544354" y="1725981"/>
          <a:ext cx="1336480" cy="358410"/>
        </a:xfrm>
        <a:prstGeom prst="roundRect">
          <a:avLst/>
        </a:prstGeom>
        <a:solidFill>
          <a:schemeClr val="accent5">
            <a:hueOff val="-7450407"/>
            <a:satOff val="29858"/>
            <a:lumOff val="6471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888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solidFill>
                <a:schemeClr val="accent6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rPr>
            <a:t>解决方案</a:t>
          </a:r>
          <a:endParaRPr lang="zh-CN" altLang="en-US" sz="1400" b="1" kern="1200" dirty="0">
            <a:solidFill>
              <a:schemeClr val="accent6">
                <a:lumMod val="50000"/>
              </a:schemeClr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3561850" y="1743477"/>
        <a:ext cx="1301488" cy="323418"/>
      </dsp:txXfrm>
    </dsp:sp>
    <dsp:sp modelId="{52182C43-E76C-4B3F-AD39-355D7AA54093}">
      <dsp:nvSpPr>
        <dsp:cNvPr id="0" name=""/>
        <dsp:cNvSpPr/>
      </dsp:nvSpPr>
      <dsp:spPr>
        <a:xfrm>
          <a:off x="3173688" y="1374835"/>
          <a:ext cx="619873" cy="619581"/>
        </a:xfrm>
        <a:prstGeom prst="ellipse">
          <a:avLst/>
        </a:prstGeom>
        <a:solidFill>
          <a:schemeClr val="accent5">
            <a:tint val="50000"/>
            <a:hueOff val="-8011774"/>
            <a:satOff val="35713"/>
            <a:lumOff val="315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EFE59B3-A1ED-41E8-A85A-E3B78F035299}">
      <dsp:nvSpPr>
        <dsp:cNvPr id="0" name=""/>
        <dsp:cNvSpPr/>
      </dsp:nvSpPr>
      <dsp:spPr>
        <a:xfrm>
          <a:off x="3729579" y="924958"/>
          <a:ext cx="1336480" cy="358410"/>
        </a:xfrm>
        <a:prstGeom prst="round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2888" tIns="53340" rIns="53340" bIns="53340" numCol="1" spcCol="1270" anchor="ctr" anchorCtr="0">
          <a:noAutofit/>
        </a:bodyPr>
        <a:lstStyle/>
        <a:p>
          <a:pPr lvl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b="1" kern="1200" dirty="0" smtClean="0">
              <a:latin typeface="微软雅黑" pitchFamily="34" charset="-122"/>
              <a:ea typeface="微软雅黑" pitchFamily="34" charset="-122"/>
            </a:rPr>
            <a:t>结果</a:t>
          </a:r>
          <a:endParaRPr lang="zh-CN" altLang="en-US" sz="1400" b="1" kern="1200" dirty="0">
            <a:latin typeface="微软雅黑" pitchFamily="34" charset="-122"/>
            <a:ea typeface="微软雅黑" pitchFamily="34" charset="-122"/>
          </a:endParaRPr>
        </a:p>
      </dsp:txBody>
      <dsp:txXfrm>
        <a:off x="3747075" y="942454"/>
        <a:ext cx="1301488" cy="323418"/>
      </dsp:txXfrm>
    </dsp:sp>
    <dsp:sp modelId="{A7209CB8-9770-435C-BCCB-38DBE71FC24E}">
      <dsp:nvSpPr>
        <dsp:cNvPr id="0" name=""/>
        <dsp:cNvSpPr/>
      </dsp:nvSpPr>
      <dsp:spPr>
        <a:xfrm>
          <a:off x="3358912" y="573812"/>
          <a:ext cx="619873" cy="619581"/>
        </a:xfrm>
        <a:prstGeom prst="ellipse">
          <a:avLst/>
        </a:prstGeom>
        <a:solidFill>
          <a:schemeClr val="accent5">
            <a:tint val="50000"/>
            <a:hueOff val="-10682366"/>
            <a:satOff val="47617"/>
            <a:lumOff val="420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3312740-4114-4FEB-8F56-F065577C49E3}">
      <dsp:nvSpPr>
        <dsp:cNvPr id="0" name=""/>
        <dsp:cNvSpPr/>
      </dsp:nvSpPr>
      <dsp:spPr>
        <a:xfrm>
          <a:off x="0" y="0"/>
          <a:ext cx="5144120" cy="5144120"/>
        </a:xfrm>
        <a:prstGeom prst="triangl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17EA2EF-178C-43F7-8C77-4AAB01AD33C3}">
      <dsp:nvSpPr>
        <dsp:cNvPr id="0" name=""/>
        <dsp:cNvSpPr/>
      </dsp:nvSpPr>
      <dsp:spPr>
        <a:xfrm>
          <a:off x="2493182" y="517174"/>
          <a:ext cx="5067644" cy="12177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未知威胁发现？</a:t>
          </a:r>
          <a:endParaRPr lang="en-US" altLang="zh-CN" sz="2000" b="1" kern="1200" spc="190" dirty="0" smtClean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成熟技术？新技术？</a:t>
          </a:r>
          <a:endParaRPr lang="zh-CN" altLang="en-US" sz="2000" b="1" kern="1200" spc="190" dirty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</dsp:txBody>
      <dsp:txXfrm>
        <a:off x="2552626" y="576618"/>
        <a:ext cx="4948756" cy="1098821"/>
      </dsp:txXfrm>
    </dsp:sp>
    <dsp:sp modelId="{707F30B0-53C2-4C29-B175-01C6E0429061}">
      <dsp:nvSpPr>
        <dsp:cNvPr id="0" name=""/>
        <dsp:cNvSpPr/>
      </dsp:nvSpPr>
      <dsp:spPr>
        <a:xfrm>
          <a:off x="2472351" y="1887098"/>
          <a:ext cx="5069784" cy="12177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4966938"/>
              <a:satOff val="19906"/>
              <a:lumOff val="431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异常行为识别？</a:t>
          </a:r>
          <a:endParaRPr lang="en-US" altLang="zh-CN" sz="2000" b="1" kern="1200" spc="190" dirty="0" smtClean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行为库？动态学习？</a:t>
          </a:r>
          <a:endParaRPr lang="zh-CN" altLang="en-US" sz="2000" b="1" kern="1200" spc="190" dirty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</dsp:txBody>
      <dsp:txXfrm>
        <a:off x="2531795" y="1946542"/>
        <a:ext cx="4950896" cy="1098821"/>
      </dsp:txXfrm>
    </dsp:sp>
    <dsp:sp modelId="{DAF2871F-7D81-46BB-8484-AE68C0BF7467}">
      <dsp:nvSpPr>
        <dsp:cNvPr id="0" name=""/>
        <dsp:cNvSpPr/>
      </dsp:nvSpPr>
      <dsp:spPr>
        <a:xfrm>
          <a:off x="2467436" y="3257021"/>
          <a:ext cx="5093391" cy="1217709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-9933876"/>
              <a:satOff val="39811"/>
              <a:lumOff val="862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攻击路径的预测？</a:t>
          </a:r>
          <a:endParaRPr lang="en-US" altLang="zh-CN" sz="2000" b="1" kern="1200" spc="190" dirty="0" smtClean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b="1" kern="1200" spc="190" dirty="0" smtClean="0">
              <a:solidFill>
                <a:schemeClr val="tx2"/>
              </a:solidFill>
              <a:latin typeface="微软雅黑" pitchFamily="34" charset="-122"/>
              <a:ea typeface="微软雅黑" pitchFamily="34" charset="-122"/>
              <a:cs typeface="微软雅黑"/>
            </a:rPr>
            <a:t>权重计算？</a:t>
          </a:r>
          <a:endParaRPr lang="zh-CN" altLang="en-US" sz="2000" b="1" kern="1200" spc="190" dirty="0">
            <a:solidFill>
              <a:schemeClr val="tx2"/>
            </a:solidFill>
            <a:latin typeface="微软雅黑" pitchFamily="34" charset="-122"/>
            <a:ea typeface="微软雅黑" pitchFamily="34" charset="-122"/>
            <a:cs typeface="微软雅黑"/>
          </a:endParaRPr>
        </a:p>
      </dsp:txBody>
      <dsp:txXfrm>
        <a:off x="2526880" y="3316465"/>
        <a:ext cx="4974503" cy="109882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scendingPictureAccentProcess">
  <dgm:title val=""/>
  <dgm:desc val=""/>
  <dgm:catLst>
    <dgm:cat type="process" pri="22500"/>
    <dgm:cat type="picture" pri="16000"/>
    <dgm:cat type="pictureconvert" pri="1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choose name="Name3">
          <dgm:if name="Name4" func="var" arg="dir" op="equ" val="norm">
            <dgm:choose name="Name5">
              <dgm:if name="Name6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l" for="ch" forName="parTx1" refType="w" fact="0.2711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2469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7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l" for="ch" forName="parTx1" refType="w" fact="0.366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3333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if>
          <dgm:else name="Name8">
            <dgm:choose name="Name9">
              <dgm:if name="Name10" axis="des" func="maxDepth" op="gt" val="1">
                <dgm:alg type="composite">
                  <dgm:param type="ar" val="2.7"/>
                </dgm:alg>
                <dgm:constrLst>
                  <dgm:constr type="primFontSz" for="ch" forName="parTx1" op="equ" val="65"/>
                  <dgm:constr type="primFontSz" for="ch" forName="desTx1" op="equ" val="65"/>
                  <dgm:constr type="userD" refType="w" fact="0.0247"/>
                  <dgm:constr type="r" for="ch" forName="parTx1" refType="w" fact="0.7289"/>
                  <dgm:constr type="t" for="ch" forName="parTx1" refType="h" fact="0.9603"/>
                  <dgm:constr type="w" for="ch" forName="parTx1" refType="w" fact="0.5325"/>
                  <dgm:constr type="h" for="ch" forName="parTx1" refType="h" fact="0.3856"/>
                  <dgm:constr type="ctrX" for="ch" forName="picture1" refType="w" fact="0.7531"/>
                  <dgm:constr type="ctrY" for="ch" forName="picture1" refType="h" fact="0.9"/>
                  <dgm:constr type="w" for="ch" forName="picture1" refType="w" fact="0.2469"/>
                  <dgm:constr type="h" for="ch" forName="picture1" refType="h" fact="0.6667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</dgm:constrLst>
              </dgm:if>
              <dgm:else name="Name1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userD" refType="w" fact="0.0333"/>
                  <dgm:constr type="r" for="ch" forName="parTx1" refType="w" fact="0.634"/>
                  <dgm:constr type="t" for="ch" forName="parTx1" refType="h" fact="0.7113"/>
                  <dgm:constr type="w" for="ch" forName="parTx1" refType="w" fact="0.7189"/>
                  <dgm:constr type="h" for="ch" forName="parTx1" refType="h" fact="0.3856"/>
                  <dgm:constr type="ctrX" for="ch" forName="picture1" refType="w" fact="0.6667"/>
                  <dgm:constr type="ctrY" for="ch" forName="picture1" refType="h" fact="0.6667"/>
                  <dgm:constr type="w" for="ch" forName="picture1" refType="w" fact="0.3333"/>
                  <dgm:constr type="h" for="ch" forName="picture1" refType="h" fact="0.6667"/>
                </dgm:constrLst>
              </dgm:else>
            </dgm:choose>
          </dgm:else>
        </dgm:choose>
      </dgm:if>
      <dgm:if name="Name12" axis="ch" ptType="node" func="cnt" op="equ" val="2">
        <dgm:choose name="Name13">
          <dgm:if name="Name14" func="var" arg="dir" op="equ" val="norm">
            <dgm:choose name="Name15">
              <dgm:if name="Name16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3221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3056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2859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309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334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359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3848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1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359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359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197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178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688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3503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17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4274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405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3794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4106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44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477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5106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44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477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477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l" for="ch" forName="parTx1" refType="w" fact="0.2614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2369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l" for="ch" forName="parTx2" refType="w" fact="0.4893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4648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if>
          <dgm:else name="Name18">
            <dgm:choose name="Name19">
              <dgm:if name="Name20" axis="des" func="maxDepth" op="gt" val="1">
                <dgm:alg type="composite">
                  <dgm:param type="ar" val="2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userD" refType="w" fact="0.0188"/>
                  <dgm:constr type="ctrX" for="ch" forName="dot1" refType="w" fact="0.6779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6944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7141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6905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6654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6403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6152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59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6403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6403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803"/>
                  <dgm:constr type="t" for="ch" forName="parTx1" refType="h" fact="0.8169"/>
                  <dgm:constr type="w" for="ch" forName="parTx1" refType="w" fact="0.4064"/>
                  <dgm:constr type="h" for="ch" forName="parTx1" refType="h" fact="0.218"/>
                  <dgm:constr type="ctrX" for="ch" forName="picture1" refType="w" fact="0.8215"/>
                  <dgm:constr type="ctrY" for="ch" forName="picture1" refType="h" fact="0.7834"/>
                  <dgm:constr type="w" for="ch" forName="picture1" refType="w" fact="0.1884"/>
                  <dgm:constr type="h" for="ch" forName="picture1" refType="h" fact="0.376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312"/>
                  <dgm:constr type="t" for="ch" forName="parTx2" refType="h" fact="0.3905"/>
                  <dgm:constr type="w" for="ch" forName="parTx2" refType="w" fact="0.4064"/>
                  <dgm:constr type="h" for="ch" forName="parTx2" refType="h" fact="0.218"/>
                  <dgm:constr type="ctrX" for="ch" forName="picture2" refType="w" fact="0.6497"/>
                  <dgm:constr type="ctrY" for="ch" forName="picture2" refType="h" fact="0.357"/>
                  <dgm:constr type="w" for="ch" forName="picture2" refType="w" fact="0.1884"/>
                  <dgm:constr type="h" for="ch" forName="picture2" refType="h" fact="0.376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</dgm:constrLst>
              </dgm:if>
              <dgm:else name="Name21">
                <dgm:alg type="composite">
                  <dgm:param type="ar" val="1.507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userD" refType="w" fact="0.025"/>
                  <dgm:constr type="ctrX" for="ch" forName="dot1" refType="w" fact="0.5726"/>
                  <dgm:constr type="ctrY" for="ch" forName="dot1" refType="h" fact="0.5911"/>
                  <dgm:constr type="w" for="ch" forName="dot1" refType="userD"/>
                  <dgm:constr type="h" for="ch" forName="dot1" refType="userD"/>
                  <dgm:constr type="ctrX" for="ch" forName="dot2" refType="w" fact="0.5945"/>
                  <dgm:constr type="ctrY" for="ch" forName="dot2" refType="h" fact="0.644"/>
                  <dgm:constr type="w" for="ch" forName="dot2" refType="userD"/>
                  <dgm:constr type="h" for="ch" forName="dot2" refType="userD"/>
                  <dgm:constr type="ctrX" for="ch" forName="dot3" refType="w" fact="0.6206"/>
                  <dgm:constr type="ctrY" for="ch" forName="dot3" refType="h" fact="0.6898"/>
                  <dgm:constr type="w" for="ch" forName="dot3" refType="userD"/>
                  <dgm:constr type="h" for="ch" forName="dot3" refType="userD"/>
                  <dgm:constr type="ctrX" for="ch" forName="dotArrow1" refType="w" fact="0.5894"/>
                  <dgm:constr type="ctrY" for="ch" forName="dotArrow1" refType="h" fact="0.0587"/>
                  <dgm:constr type="w" for="ch" forName="dotArrow1" refType="userD"/>
                  <dgm:constr type="h" for="ch" forName="dotArrow1" refType="userD"/>
                  <dgm:constr type="ctrX" for="ch" forName="dotArrow2" refType="w" fact="0.556"/>
                  <dgm:constr type="ctrY" for="ch" forName="dotArrow2" refType="h" fact="0.0287"/>
                  <dgm:constr type="w" for="ch" forName="dotArrow2" refType="userD"/>
                  <dgm:constr type="h" for="ch" forName="dotArrow2" refType="userD"/>
                  <dgm:constr type="ctrX" for="ch" forName="dotArrow3" refType="w" fact="0.5227"/>
                  <dgm:constr type="ctrY" for="ch" forName="dotArrow3" refType="h" fact="-0.0013"/>
                  <dgm:constr type="w" for="ch" forName="dotArrow3" refType="userD"/>
                  <dgm:constr type="h" for="ch" forName="dotArrow3" refType="userD"/>
                  <dgm:constr type="ctrX" for="ch" forName="dotArrow4" refType="w" fact="0.4894"/>
                  <dgm:constr type="ctrY" for="ch" forName="dotArrow4" refType="h" fact="0.0287"/>
                  <dgm:constr type="w" for="ch" forName="dotArrow4" refType="userD"/>
                  <dgm:constr type="h" for="ch" forName="dotArrow4" refType="userD"/>
                  <dgm:constr type="ctrX" for="ch" forName="dotArrow5" refType="w" fact="0.456"/>
                  <dgm:constr type="ctrY" for="ch" forName="dotArrow5" refType="h" fact="0.0587"/>
                  <dgm:constr type="w" for="ch" forName="dotArrow5" refType="userD"/>
                  <dgm:constr type="h" for="ch" forName="dotArrow5" refType="userD"/>
                  <dgm:constr type="ctrX" for="ch" forName="dotArrow6" refType="w" fact="0.5227"/>
                  <dgm:constr type="ctrY" for="ch" forName="dotArrow6" refType="h" fact="0.062"/>
                  <dgm:constr type="w" for="ch" forName="dotArrow6" refType="userD"/>
                  <dgm:constr type="h" for="ch" forName="dotArrow6" refType="userD"/>
                  <dgm:constr type="ctrX" for="ch" forName="dotArrow7" refType="w" fact="0.5227"/>
                  <dgm:constr type="ctrY" for="ch" forName="dotArrow7" refType="h" fact="0.1253"/>
                  <dgm:constr type="w" for="ch" forName="dotArrow7" refType="userD"/>
                  <dgm:constr type="h" for="ch" forName="dotArrow7" refType="userD"/>
                  <dgm:constr type="r" for="ch" forName="parTx1" refType="w" fact="0.7386"/>
                  <dgm:constr type="t" for="ch" forName="parTx1" refType="h" fact="0.8086"/>
                  <dgm:constr type="w" for="ch" forName="parTx1" refType="w" fact="0.5392"/>
                  <dgm:constr type="h" for="ch" forName="parTx1" refType="h" fact="0.218"/>
                  <dgm:constr type="ctrX" for="ch" forName="picture1" refType="w" fact="0.7631"/>
                  <dgm:constr type="ctrY" for="ch" forName="picture1" refType="h" fact="0.7834"/>
                  <dgm:constr type="w" for="ch" forName="picture1" refType="w" fact="0.25"/>
                  <dgm:constr type="h" for="ch" forName="picture1" refType="h" fact="0.3768"/>
                  <dgm:constr type="r" for="ch" forName="parTx2" refType="w" fact="0.5107"/>
                  <dgm:constr type="t" for="ch" forName="parTx2" refType="h" fact="0.3822"/>
                  <dgm:constr type="w" for="ch" forName="parTx2" refType="w" fact="0.5392"/>
                  <dgm:constr type="h" for="ch" forName="parTx2" refType="h" fact="0.218"/>
                  <dgm:constr type="ctrX" for="ch" forName="picture2" refType="w" fact="0.5352"/>
                  <dgm:constr type="ctrY" for="ch" forName="picture2" refType="h" fact="0.357"/>
                  <dgm:constr type="w" for="ch" forName="picture2" refType="w" fact="0.25"/>
                  <dgm:constr type="h" for="ch" forName="picture2" refType="h" fact="0.3768"/>
                </dgm:constrLst>
              </dgm:else>
            </dgm:choose>
          </dgm:else>
        </dgm:choose>
      </dgm:if>
      <dgm:if name="Name22" axis="ch" ptType="node" func="cnt" op="equ" val="3">
        <dgm:choose name="Name23">
          <dgm:if name="Name24" func="var" arg="dir" op="equ" val="norm">
            <dgm:choose name="Name25">
              <dgm:if name="Name26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2981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2676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357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44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323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23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6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68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491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513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68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68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487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1328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732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3573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4763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4604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27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3684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3307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2912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494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342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23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12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79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6068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6346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79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79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l" for="ch" forName="parTx1" refType="w" fact="0.1837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1641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l" for="ch" forName="parTx2" refType="w" fact="0.4612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4416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l" for="ch" forName="parTx3" refType="w" fact="0.5886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569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if>
          <dgm:else name="Name28">
            <dgm:choose name="Name29">
              <dgm:if name="Name30" axis="des" func="maxDepth" op="gt" val="1">
                <dgm:alg type="composite">
                  <dgm:param type="ar" val="1.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userD" refType="w" fact="0.0162"/>
                  <dgm:constr type="ctrX" for="ch" forName="dot1" refType="w" fact="0.7019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7324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643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5555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5677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5764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554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5315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509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4865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5315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5315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513"/>
                  <dgm:constr type="t" for="ch" forName="parTx1" refType="h" fact="0.8596"/>
                  <dgm:constr type="w" for="ch" forName="parTx1" refType="w" fact="0.3491"/>
                  <dgm:constr type="h" for="ch" forName="parTx1" refType="h" fact="0.1638"/>
                  <dgm:constr type="ctrX" for="ch" forName="picture1" refType="w" fact="0.8672"/>
                  <dgm:constr type="ctrY" for="ch" forName="picture1" refType="h" fact="0.8361"/>
                  <dgm:constr type="w" for="ch" forName="picture1" refType="w" fact="0.1618"/>
                  <dgm:constr type="h" for="ch" forName="picture1" refType="h" fact="0.2832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268"/>
                  <dgm:constr type="t" for="ch" forName="parTx2" refType="h" fact="0.6469"/>
                  <dgm:constr type="w" for="ch" forName="parTx2" refType="w" fact="0.3491"/>
                  <dgm:constr type="h" for="ch" forName="parTx2" refType="h" fact="0.1638"/>
                  <dgm:constr type="ctrX" for="ch" forName="picture2" refType="w" fact="0.6427"/>
                  <dgm:constr type="ctrY" for="ch" forName="picture2" refType="h" fact="0.6234"/>
                  <dgm:constr type="w" for="ch" forName="picture2" refType="w" fact="0.1618"/>
                  <dgm:constr type="h" for="ch" forName="picture2" refType="h" fact="0.2832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5237"/>
                  <dgm:constr type="t" for="ch" forName="parTx3" refType="h" fact="0.3243"/>
                  <dgm:constr type="w" for="ch" forName="parTx3" refType="w" fact="0.3491"/>
                  <dgm:constr type="h" for="ch" forName="parTx3" refType="h" fact="0.1638"/>
                  <dgm:constr type="ctrX" for="ch" forName="picture3" refType="w" fact="0.5396"/>
                  <dgm:constr type="ctrY" for="ch" forName="picture3" refType="h" fact="0.3008"/>
                  <dgm:constr type="w" for="ch" forName="picture3" refType="w" fact="0.1618"/>
                  <dgm:constr type="h" for="ch" forName="picture3" refType="h" fact="0.2832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</dgm:constrLst>
              </dgm:if>
              <dgm:else name="Name31">
                <dgm:alg type="composite">
                  <dgm:param type="ar" val="1.416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userD" refType="w" fact="0.02"/>
                  <dgm:constr type="ctrX" for="ch" forName="dot1" refType="w" fact="0.6316"/>
                  <dgm:constr type="ctrY" for="ch" forName="dot1" refType="h" fact="0.763"/>
                  <dgm:constr type="w" for="ch" forName="dot1" refType="userD"/>
                  <dgm:constr type="h" for="ch" forName="dot1" refType="userD"/>
                  <dgm:constr type="ctrX" for="ch" forName="dot2" refType="w" fact="0.6693"/>
                  <dgm:constr type="ctrY" for="ch" forName="dot2" refType="h" fact="0.7887"/>
                  <dgm:constr type="w" for="ch" forName="dot2" refType="userD"/>
                  <dgm:constr type="h" for="ch" forName="dot2" refType="userD"/>
                  <dgm:constr type="ctrX" for="ch" forName="dot3" refType="w" fact="0.7088"/>
                  <dgm:constr type="ctrY" for="ch" forName="dot3" refType="h" fact="0.809"/>
                  <dgm:constr type="w" for="ch" forName="dot3" refType="userD"/>
                  <dgm:constr type="h" for="ch" forName="dot3" refType="userD"/>
                  <dgm:constr type="ctrX" for="ch" forName="dot4" refType="w" fact="0.4506"/>
                  <dgm:constr type="ctrY" for="ch" forName="dot4" refType="h" fact="0.4655"/>
                  <dgm:constr type="w" for="ch" forName="dot4" refType="userD"/>
                  <dgm:constr type="h" for="ch" forName="dot4" refType="userD"/>
                  <dgm:constr type="ctrX" for="ch" forName="dot5" refType="w" fact="0.4658"/>
                  <dgm:constr type="ctrY" for="ch" forName="dot5" refType="h" fact="0.5178"/>
                  <dgm:constr type="w" for="ch" forName="dot5" refType="userD"/>
                  <dgm:constr type="h" for="ch" forName="dot5" refType="userD"/>
                  <dgm:constr type="ctrX" for="ch" forName="dotArrow1" refType="w" fact="0.4766"/>
                  <dgm:constr type="ctrY" for="ch" forName="dotArrow1" refType="h" fact="0.0718"/>
                  <dgm:constr type="w" for="ch" forName="dotArrow1" refType="userD"/>
                  <dgm:constr type="h" for="ch" forName="dotArrow1" refType="userD"/>
                  <dgm:constr type="ctrX" for="ch" forName="dotArrow2" refType="w" fact="0.4488"/>
                  <dgm:constr type="ctrY" for="ch" forName="dotArrow2" refType="h" fact="0.0468"/>
                  <dgm:constr type="w" for="ch" forName="dotArrow2" refType="userD"/>
                  <dgm:constr type="h" for="ch" forName="dotArrow2" refType="userD"/>
                  <dgm:constr type="ctrX" for="ch" forName="dotArrow3" refType="w" fact="0.421"/>
                  <dgm:constr type="ctrY" for="ch" forName="dotArrow3" refType="h" fact="0.0218"/>
                  <dgm:constr type="w" for="ch" forName="dotArrow3" refType="userD"/>
                  <dgm:constr type="h" for="ch" forName="dotArrow3" refType="userD"/>
                  <dgm:constr type="ctrX" for="ch" forName="dotArrow4" refType="w" fact="0.3932"/>
                  <dgm:constr type="ctrY" for="ch" forName="dotArrow4" refType="h" fact="0.0468"/>
                  <dgm:constr type="w" for="ch" forName="dotArrow4" refType="userD"/>
                  <dgm:constr type="h" for="ch" forName="dotArrow4" refType="userD"/>
                  <dgm:constr type="ctrX" for="ch" forName="dotArrow5" refType="w" fact="0.3654"/>
                  <dgm:constr type="ctrY" for="ch" forName="dotArrow5" refType="h" fact="0.0718"/>
                  <dgm:constr type="w" for="ch" forName="dotArrow5" refType="userD"/>
                  <dgm:constr type="h" for="ch" forName="dotArrow5" refType="userD"/>
                  <dgm:constr type="ctrX" for="ch" forName="dotArrow6" refType="w" fact="0.421"/>
                  <dgm:constr type="ctrY" for="ch" forName="dotArrow6" refType="h" fact="0.0745"/>
                  <dgm:constr type="w" for="ch" forName="dotArrow6" refType="userD"/>
                  <dgm:constr type="h" for="ch" forName="dotArrow6" refType="userD"/>
                  <dgm:constr type="ctrX" for="ch" forName="dotArrow7" refType="w" fact="0.421"/>
                  <dgm:constr type="ctrY" for="ch" forName="dotArrow7" refType="h" fact="0.1273"/>
                  <dgm:constr type="w" for="ch" forName="dotArrow7" refType="userD"/>
                  <dgm:constr type="h" for="ch" forName="dotArrow7" refType="userD"/>
                  <dgm:constr type="r" for="ch" forName="parTx1" refType="w" fact="0.8163"/>
                  <dgm:constr type="t" for="ch" forName="parTx1" refType="h" fact="0.8551"/>
                  <dgm:constr type="w" for="ch" forName="parTx1" refType="w" fact="0.4314"/>
                  <dgm:constr type="h" for="ch" forName="parTx1" refType="h" fact="0.1638"/>
                  <dgm:constr type="ctrX" for="ch" forName="picture1" refType="w" fact="0.8359"/>
                  <dgm:constr type="ctrY" for="ch" forName="picture1" refType="h" fact="0.8361"/>
                  <dgm:constr type="w" for="ch" forName="picture1" refType="w" fact="0.2"/>
                  <dgm:constr type="h" for="ch" forName="picture1" refType="h" fact="0.2832"/>
                  <dgm:constr type="r" for="ch" forName="parTx2" refType="w" fact="0.5388"/>
                  <dgm:constr type="t" for="ch" forName="parTx2" refType="h" fact="0.6424"/>
                  <dgm:constr type="w" for="ch" forName="parTx2" refType="w" fact="0.4314"/>
                  <dgm:constr type="h" for="ch" forName="parTx2" refType="h" fact="0.1638"/>
                  <dgm:constr type="ctrX" for="ch" forName="picture2" refType="w" fact="0.5584"/>
                  <dgm:constr type="ctrY" for="ch" forName="picture2" refType="h" fact="0.6234"/>
                  <dgm:constr type="w" for="ch" forName="picture2" refType="w" fact="0.2"/>
                  <dgm:constr type="h" for="ch" forName="picture2" refType="h" fact="0.2832"/>
                  <dgm:constr type="r" for="ch" forName="parTx3" refType="w" fact="0.4114"/>
                  <dgm:constr type="t" for="ch" forName="parTx3" refType="h" fact="0.3198"/>
                  <dgm:constr type="w" for="ch" forName="parTx3" refType="w" fact="0.4314"/>
                  <dgm:constr type="h" for="ch" forName="parTx3" refType="h" fact="0.1638"/>
                  <dgm:constr type="ctrX" for="ch" forName="picture3" refType="w" fact="0.431"/>
                  <dgm:constr type="ctrY" for="ch" forName="picture3" refType="h" fact="0.3008"/>
                  <dgm:constr type="w" for="ch" forName="picture3" refType="w" fact="0.2"/>
                  <dgm:constr type="h" for="ch" forName="picture3" refType="h" fact="0.2832"/>
                </dgm:constrLst>
              </dgm:else>
            </dgm:choose>
          </dgm:else>
        </dgm:choose>
      </dgm:if>
      <dgm:if name="Name32" axis="ch" ptType="node" func="cnt" op="equ" val="4">
        <dgm:choose name="Name33">
          <dgm:if name="Name34" func="var" arg="dir" op="equ" val="norm">
            <dgm:choose name="Name35">
              <dgm:if name="Name36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3253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2949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263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313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67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5486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5267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5462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565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5851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604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565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565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466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1333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10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3972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229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509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722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5588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37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3978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3606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3223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2829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717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6709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6441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6679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6917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715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739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6917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6917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l" for="ch" forName="parTx1" refType="w" fact="0.1793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163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l" for="ch" forName="parTx2" refType="w" fact="0.502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4857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l" for="ch" forName="parTx3" refType="w" fact="0.6394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6231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l" for="ch" forName="parTx4" refType="w" fact="0.6997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6834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if>
          <dgm:else name="Name38">
            <dgm:choose name="Name39">
              <dgm:if name="Name40" axis="des" func="maxDepth" op="gt" val="1">
                <dgm:alg type="composite">
                  <dgm:param type="ar" val="1.5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userD" refType="w" fact="0.0136"/>
                  <dgm:constr type="ctrX" for="ch" forName="dot1" refType="w" fact="0.6747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7051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7365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687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5325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4514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4733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4538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434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4149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3954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434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434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534"/>
                  <dgm:constr type="t" for="ch" forName="parTx1" refType="h" fact="0.9095"/>
                  <dgm:constr type="w" for="ch" forName="parTx1" refType="w" fact="0.294"/>
                  <dgm:constr type="h" for="ch" forName="parTx1" refType="h" fact="0.1222"/>
                  <dgm:constr type="ctrX" for="ch" forName="picture1" refType="w" fact="0.8667"/>
                  <dgm:constr type="ctrY" for="ch" forName="picture1" refType="h" fact="0.8922"/>
                  <dgm:constr type="w" for="ch" forName="picture1" refType="w" fact="0.1363"/>
                  <dgm:constr type="h" for="ch" forName="picture1" refType="h" fact="0.211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895"/>
                  <dgm:constr type="t" for="ch" forName="parTx2" refType="h" fact="0.762"/>
                  <dgm:constr type="w" for="ch" forName="parTx2" refType="w" fact="0.294"/>
                  <dgm:constr type="h" for="ch" forName="parTx2" refType="h" fact="0.1222"/>
                  <dgm:constr type="ctrX" for="ch" forName="picture2" refType="w" fact="0.6028"/>
                  <dgm:constr type="ctrY" for="ch" forName="picture2" refType="h" fact="0.7447"/>
                  <dgm:constr type="w" for="ch" forName="picture2" refType="w" fact="0.1363"/>
                  <dgm:constr type="h" for="ch" forName="picture2" refType="h" fact="0.211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771"/>
                  <dgm:constr type="t" for="ch" forName="parTx3" refType="h" fact="0.5294"/>
                  <dgm:constr type="w" for="ch" forName="parTx3" refType="w" fact="0.294"/>
                  <dgm:constr type="h" for="ch" forName="parTx3" refType="h" fact="0.1222"/>
                  <dgm:constr type="ctrX" for="ch" forName="picture3" refType="w" fact="0.4905"/>
                  <dgm:constr type="ctrY" for="ch" forName="picture3" refType="h" fact="0.5121"/>
                  <dgm:constr type="w" for="ch" forName="picture3" refType="w" fact="0.1363"/>
                  <dgm:constr type="h" for="ch" forName="picture3" refType="h" fact="0.211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278"/>
                  <dgm:constr type="t" for="ch" forName="parTx4" refType="h" fact="0.2523"/>
                  <dgm:constr type="w" for="ch" forName="parTx4" refType="w" fact="0.294"/>
                  <dgm:constr type="h" for="ch" forName="parTx4" refType="h" fact="0.1222"/>
                  <dgm:constr type="ctrX" for="ch" forName="picture4" refType="w" fact="0.4412"/>
                  <dgm:constr type="ctrY" for="ch" forName="picture4" refType="h" fact="0.235"/>
                  <dgm:constr type="w" for="ch" forName="picture4" refType="w" fact="0.1363"/>
                  <dgm:constr type="h" for="ch" forName="picture4" refType="h" fact="0.211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</dgm:constrLst>
              </dgm:if>
              <dgm:else name="Name41">
                <dgm:alg type="composite">
                  <dgm:param type="ar" val="1.267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userD" refType="w" fact="0.0167"/>
                  <dgm:constr type="ctrX" for="ch" forName="dot1" refType="w" fact="0.6022"/>
                  <dgm:constr type="ctrY" for="ch" forName="dot1" refType="h" fact="0.8215"/>
                  <dgm:constr type="w" for="ch" forName="dot1" refType="userD"/>
                  <dgm:constr type="h" for="ch" forName="dot1" refType="userD"/>
                  <dgm:constr type="ctrX" for="ch" forName="dot2" refType="w" fact="0.6394"/>
                  <dgm:constr type="ctrY" for="ch" forName="dot2" refType="h" fact="0.843"/>
                  <dgm:constr type="w" for="ch" forName="dot2" refType="userD"/>
                  <dgm:constr type="h" for="ch" forName="dot2" refType="userD"/>
                  <dgm:constr type="ctrX" for="ch" forName="dot3" refType="w" fact="0.6777"/>
                  <dgm:constr type="ctrY" for="ch" forName="dot3" refType="h" fact="0.8607"/>
                  <dgm:constr type="w" for="ch" forName="dot3" refType="userD"/>
                  <dgm:constr type="h" for="ch" forName="dot3" refType="userD"/>
                  <dgm:constr type="ctrX" for="ch" forName="dot4" refType="w" fact="0.7171"/>
                  <dgm:constr type="ctrY" for="ch" forName="dot4" refType="h" fact="0.8745"/>
                  <dgm:constr type="w" for="ch" forName="dot4" refType="userD"/>
                  <dgm:constr type="h" for="ch" forName="dot4" refType="userD"/>
                  <dgm:constr type="ctrX" for="ch" forName="dot5" refType="w" fact="0.4283"/>
                  <dgm:constr type="ctrY" for="ch" forName="dot5" refType="h" fact="0.6419"/>
                  <dgm:constr type="w" for="ch" forName="dot5" refType="userD"/>
                  <dgm:constr type="h" for="ch" forName="dot5" refType="userD"/>
                  <dgm:constr type="ctrX" for="ch" forName="dot6" refType="w" fact="0.3291"/>
                  <dgm:constr type="ctrY" for="ch" forName="dot6" refType="h" fact="0.3784"/>
                  <dgm:constr type="w" for="ch" forName="dot6" refType="userD"/>
                  <dgm:constr type="h" for="ch" forName="dot6" refType="userD"/>
                  <dgm:constr type="ctrX" for="ch" forName="dotArrow1" refType="w" fact="0.3559"/>
                  <dgm:constr type="ctrY" for="ch" forName="dotArrow1" refType="h" fact="0.0496"/>
                  <dgm:constr type="w" for="ch" forName="dotArrow1" refType="userD"/>
                  <dgm:constr type="h" for="ch" forName="dotArrow1" refType="userD"/>
                  <dgm:constr type="ctrX" for="ch" forName="dotArrow2" refType="w" fact="0.3321"/>
                  <dgm:constr type="ctrY" for="ch" forName="dotArrow2" refType="h" fact="0.0282"/>
                  <dgm:constr type="w" for="ch" forName="dotArrow2" refType="userD"/>
                  <dgm:constr type="h" for="ch" forName="dotArrow2" refType="userD"/>
                  <dgm:constr type="ctrX" for="ch" forName="dotArrow3" refType="w" fact="0.3083"/>
                  <dgm:constr type="ctrY" for="ch" forName="dotArrow3" refType="h" fact="0.0068"/>
                  <dgm:constr type="w" for="ch" forName="dotArrow3" refType="userD"/>
                  <dgm:constr type="h" for="ch" forName="dotArrow3" refType="userD"/>
                  <dgm:constr type="ctrX" for="ch" forName="dotArrow4" refType="w" fact="0.2845"/>
                  <dgm:constr type="ctrY" for="ch" forName="dotArrow4" refType="h" fact="0.0282"/>
                  <dgm:constr type="w" for="ch" forName="dotArrow4" refType="userD"/>
                  <dgm:constr type="h" for="ch" forName="dotArrow4" refType="userD"/>
                  <dgm:constr type="ctrX" for="ch" forName="dotArrow5" refType="w" fact="0.2606"/>
                  <dgm:constr type="ctrY" for="ch" forName="dotArrow5" refType="h" fact="0.0496"/>
                  <dgm:constr type="w" for="ch" forName="dotArrow5" refType="userD"/>
                  <dgm:constr type="h" for="ch" forName="dotArrow5" refType="userD"/>
                  <dgm:constr type="ctrX" for="ch" forName="dotArrow6" refType="w" fact="0.3083"/>
                  <dgm:constr type="ctrY" for="ch" forName="dotArrow6" refType="h" fact="0.052"/>
                  <dgm:constr type="w" for="ch" forName="dotArrow6" refType="userD"/>
                  <dgm:constr type="h" for="ch" forName="dotArrow6" refType="userD"/>
                  <dgm:constr type="ctrX" for="ch" forName="dotArrow7" refType="w" fact="0.3083"/>
                  <dgm:constr type="ctrY" for="ch" forName="dotArrow7" refType="h" fact="0.0972"/>
                  <dgm:constr type="w" for="ch" forName="dotArrow7" refType="userD"/>
                  <dgm:constr type="h" for="ch" forName="dotArrow7" refType="userD"/>
                  <dgm:constr type="r" for="ch" forName="parTx1" refType="w" fact="0.8207"/>
                  <dgm:constr type="t" for="ch" forName="parTx1" refType="h" fact="0.9064"/>
                  <dgm:constr type="w" for="ch" forName="parTx1" refType="w" fact="0.3595"/>
                  <dgm:constr type="h" for="ch" forName="parTx1" refType="h" fact="0.1222"/>
                  <dgm:constr type="ctrX" for="ch" forName="picture1" refType="w" fact="0.837"/>
                  <dgm:constr type="ctrY" for="ch" forName="picture1" refType="h" fact="0.8922"/>
                  <dgm:constr type="w" for="ch" forName="picture1" refType="w" fact="0.1667"/>
                  <dgm:constr type="h" for="ch" forName="picture1" refType="h" fact="0.2113"/>
                  <dgm:constr type="r" for="ch" forName="parTx2" refType="w" fact="0.498"/>
                  <dgm:constr type="t" for="ch" forName="parTx2" refType="h" fact="0.7589"/>
                  <dgm:constr type="w" for="ch" forName="parTx2" refType="w" fact="0.3595"/>
                  <dgm:constr type="h" for="ch" forName="parTx2" refType="h" fact="0.1222"/>
                  <dgm:constr type="ctrX" for="ch" forName="picture2" refType="w" fact="0.5143"/>
                  <dgm:constr type="ctrY" for="ch" forName="picture2" refType="h" fact="0.7447"/>
                  <dgm:constr type="w" for="ch" forName="picture2" refType="w" fact="0.1667"/>
                  <dgm:constr type="h" for="ch" forName="picture2" refType="h" fact="0.2113"/>
                  <dgm:constr type="r" for="ch" forName="parTx3" refType="w" fact="0.3606"/>
                  <dgm:constr type="t" for="ch" forName="parTx3" refType="h" fact="0.5263"/>
                  <dgm:constr type="w" for="ch" forName="parTx3" refType="w" fact="0.3595"/>
                  <dgm:constr type="h" for="ch" forName="parTx3" refType="h" fact="0.1222"/>
                  <dgm:constr type="ctrX" for="ch" forName="picture3" refType="w" fact="0.3769"/>
                  <dgm:constr type="ctrY" for="ch" forName="picture3" refType="h" fact="0.5121"/>
                  <dgm:constr type="w" for="ch" forName="picture3" refType="w" fact="0.1667"/>
                  <dgm:constr type="h" for="ch" forName="picture3" refType="h" fact="0.2113"/>
                  <dgm:constr type="r" for="ch" forName="parTx4" refType="w" fact="0.3003"/>
                  <dgm:constr type="t" for="ch" forName="parTx4" refType="h" fact="0.2492"/>
                  <dgm:constr type="w" for="ch" forName="parTx4" refType="w" fact="0.3595"/>
                  <dgm:constr type="h" for="ch" forName="parTx4" refType="h" fact="0.1222"/>
                  <dgm:constr type="ctrX" for="ch" forName="picture4" refType="w" fact="0.3166"/>
                  <dgm:constr type="ctrY" for="ch" forName="picture4" refType="h" fact="0.235"/>
                  <dgm:constr type="w" for="ch" forName="picture4" refType="w" fact="0.1667"/>
                  <dgm:constr type="h" for="ch" forName="picture4" refType="h" fact="0.2113"/>
                </dgm:constrLst>
              </dgm:else>
            </dgm:choose>
          </dgm:else>
        </dgm:choose>
      </dgm:if>
      <dgm:if name="Name42" axis="ch" ptType="node" func="cnt" op="equ" val="5">
        <dgm:choose name="Name43">
          <dgm:if name="Name44" func="var" arg="dir" op="equ" val="norm">
            <dgm:choose name="Name45">
              <dgm:if name="Name46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3263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001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2733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462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69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484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5549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601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577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5951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6123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629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6467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6123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6123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1746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1631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3982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3866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194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5078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827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5712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18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6064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47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3951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3634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331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2981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681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43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672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7278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6999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7207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741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7624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7832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741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741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l" for="ch" forName="parTx1" refType="w" fact="0.211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197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l" for="ch" forName="parTx2" refType="w" fact="0.4822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4682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l" for="ch" forName="parTx3" refType="w" fact="0.629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61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l" for="ch" forName="parTx4" refType="w" fact="0.7057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6917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l" for="ch" forName="parTx5" refType="w" fact="0.7484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7344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if>
          <dgm:else name="Name48">
            <dgm:choose name="Name49">
              <dgm:if name="Name50" axis="des" func="maxDepth" op="gt" val="1">
                <dgm:alg type="composite">
                  <dgm:param type="ar" val="1.41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userD" refType="w" fact="0.0118"/>
                  <dgm:constr type="ctrX" for="ch" forName="dot1" refType="w" fact="0.6737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999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7267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538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530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5516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4451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399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422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4049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3877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3705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3533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3877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3877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8254"/>
                  <dgm:constr type="t" for="ch" forName="parTx1" refType="h" fact="0.9304"/>
                  <dgm:constr type="w" for="ch" forName="parTx1" refType="w" fact="0.2544"/>
                  <dgm:constr type="h" for="ch" forName="parTx1" refType="h" fact="0.0962"/>
                  <dgm:constr type="ctrX" for="ch" forName="picture1" refType="w" fact="0.8369"/>
                  <dgm:constr type="ctrY" for="ch" forName="picture1" refType="h" fact="0.9169"/>
                  <dgm:constr type="w" for="ch" forName="picture1" refType="w" fact="0.118"/>
                  <dgm:constr type="h" for="ch" forName="picture1" refType="h" fact="0.166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6018"/>
                  <dgm:constr type="t" for="ch" forName="parTx2" refType="h" fact="0.8167"/>
                  <dgm:constr type="w" for="ch" forName="parTx2" refType="w" fact="0.2544"/>
                  <dgm:constr type="h" for="ch" forName="parTx2" refType="h" fact="0.0962"/>
                  <dgm:constr type="ctrX" for="ch" forName="picture2" refType="w" fact="0.6134"/>
                  <dgm:constr type="ctrY" for="ch" forName="picture2" refType="h" fact="0.8032"/>
                  <dgm:constr type="w" for="ch" forName="picture2" refType="w" fact="0.118"/>
                  <dgm:constr type="h" for="ch" forName="picture2" refType="h" fact="0.166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806"/>
                  <dgm:constr type="t" for="ch" forName="parTx3" refType="h" fact="0.6524"/>
                  <dgm:constr type="w" for="ch" forName="parTx3" refType="w" fact="0.2544"/>
                  <dgm:constr type="h" for="ch" forName="parTx3" refType="h" fact="0.0962"/>
                  <dgm:constr type="ctrX" for="ch" forName="picture3" refType="w" fact="0.4922"/>
                  <dgm:constr type="ctrY" for="ch" forName="picture3" refType="h" fact="0.6389"/>
                  <dgm:constr type="w" for="ch" forName="picture3" refType="w" fact="0.118"/>
                  <dgm:constr type="h" for="ch" forName="picture3" refType="h" fact="0.166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173"/>
                  <dgm:constr type="t" for="ch" forName="parTx4" refType="h" fact="0.4412"/>
                  <dgm:constr type="w" for="ch" forName="parTx4" refType="w" fact="0.2544"/>
                  <dgm:constr type="h" for="ch" forName="parTx4" refType="h" fact="0.0962"/>
                  <dgm:constr type="ctrX" for="ch" forName="picture4" refType="w" fact="0.4288"/>
                  <dgm:constr type="ctrY" for="ch" forName="picture4" refType="h" fact="0.4277"/>
                  <dgm:constr type="w" for="ch" forName="picture4" refType="w" fact="0.118"/>
                  <dgm:constr type="h" for="ch" forName="picture4" refType="h" fact="0.166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82"/>
                  <dgm:constr type="t" for="ch" forName="parTx5" refType="h" fact="0.2262"/>
                  <dgm:constr type="w" for="ch" forName="parTx5" refType="w" fact="0.2544"/>
                  <dgm:constr type="h" for="ch" forName="parTx5" refType="h" fact="0.0962"/>
                  <dgm:constr type="ctrX" for="ch" forName="picture5" refType="w" fact="0.3936"/>
                  <dgm:constr type="ctrY" for="ch" forName="picture5" refType="h" fact="0.2127"/>
                  <dgm:constr type="w" for="ch" forName="picture5" refType="w" fact="0.118"/>
                  <dgm:constr type="h" for="ch" forName="picture5" refType="h" fact="0.166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</dgm:constrLst>
              </dgm:if>
              <dgm:else name="Name51">
                <dgm:alg type="composite">
                  <dgm:param type="ar" val="1.164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userD" refType="w" fact="0.0143"/>
                  <dgm:constr type="ctrX" for="ch" forName="dot1" refType="w" fact="0.6049"/>
                  <dgm:constr type="ctrY" for="ch" forName="dot1" refType="h" fact="0.8674"/>
                  <dgm:constr type="w" for="ch" forName="dot1" refType="userD"/>
                  <dgm:constr type="h" for="ch" forName="dot1" refType="userD"/>
                  <dgm:constr type="ctrX" for="ch" forName="dot2" refType="w" fact="0.6366"/>
                  <dgm:constr type="ctrY" for="ch" forName="dot2" refType="h" fact="0.8824"/>
                  <dgm:constr type="w" for="ch" forName="dot2" refType="userD"/>
                  <dgm:constr type="h" for="ch" forName="dot2" refType="userD"/>
                  <dgm:constr type="ctrX" for="ch" forName="dot3" refType="w" fact="0.669"/>
                  <dgm:constr type="ctrY" for="ch" forName="dot3" refType="h" fact="0.8948"/>
                  <dgm:constr type="w" for="ch" forName="dot3" refType="userD"/>
                  <dgm:constr type="h" for="ch" forName="dot3" refType="userD"/>
                  <dgm:constr type="ctrX" for="ch" forName="dot4" refType="w" fact="0.7019"/>
                  <dgm:constr type="ctrY" for="ch" forName="dot4" refType="h" fact="0.9044"/>
                  <dgm:constr type="w" for="ch" forName="dot4" refType="userD"/>
                  <dgm:constr type="h" for="ch" forName="dot4" refType="userD"/>
                  <dgm:constr type="ctrX" for="ch" forName="dot5" refType="w" fact="0.4319"/>
                  <dgm:constr type="ctrY" for="ch" forName="dot5" refType="h" fact="0.7222"/>
                  <dgm:constr type="w" for="ch" forName="dot5" refType="userD"/>
                  <dgm:constr type="h" for="ch" forName="dot5" refType="userD"/>
                  <dgm:constr type="ctrX" for="ch" forName="dot6" refType="w" fact="0.457"/>
                  <dgm:constr type="ctrY" for="ch" forName="dot6" refType="h" fact="0.7518"/>
                  <dgm:constr type="w" for="ch" forName="dot6" refType="userD"/>
                  <dgm:constr type="h" for="ch" forName="dot6" refType="userD"/>
                  <dgm:constr type="ctrX" for="ch" forName="dot7" refType="w" fact="0.328"/>
                  <dgm:constr type="ctrY" for="ch" forName="dot7" refType="h" fact="0.5422"/>
                  <dgm:constr type="w" for="ch" forName="dot7" refType="userD"/>
                  <dgm:constr type="h" for="ch" forName="dot7" refType="userD"/>
                  <dgm:constr type="ctrX" for="ch" forName="dot8" refType="w" fact="0.2722"/>
                  <dgm:constr type="ctrY" for="ch" forName="dot8" refType="h" fact="0.3229"/>
                  <dgm:constr type="w" for="ch" forName="dot8" refType="userD"/>
                  <dgm:constr type="h" for="ch" forName="dot8" refType="userD"/>
                  <dgm:constr type="ctrX" for="ch" forName="dotArrow1" refType="w" fact="0.3001"/>
                  <dgm:constr type="ctrY" for="ch" forName="dotArrow1" refType="h" fact="0.0635"/>
                  <dgm:constr type="w" for="ch" forName="dotArrow1" refType="userD"/>
                  <dgm:constr type="h" for="ch" forName="dotArrow1" refType="userD"/>
                  <dgm:constr type="ctrX" for="ch" forName="dotArrow2" refType="w" fact="0.2793"/>
                  <dgm:constr type="ctrY" for="ch" forName="dotArrow2" refType="h" fact="0.0448"/>
                  <dgm:constr type="w" for="ch" forName="dotArrow2" refType="userD"/>
                  <dgm:constr type="h" for="ch" forName="dotArrow2" refType="userD"/>
                  <dgm:constr type="ctrX" for="ch" forName="dotArrow3" refType="w" fact="0.2585"/>
                  <dgm:constr type="ctrY" for="ch" forName="dotArrow3" refType="h" fact="0.026"/>
                  <dgm:constr type="w" for="ch" forName="dotArrow3" refType="userD"/>
                  <dgm:constr type="h" for="ch" forName="dotArrow3" refType="userD"/>
                  <dgm:constr type="ctrX" for="ch" forName="dotArrow4" refType="w" fact="0.2376"/>
                  <dgm:constr type="ctrY" for="ch" forName="dotArrow4" refType="h" fact="0.0448"/>
                  <dgm:constr type="w" for="ch" forName="dotArrow4" refType="userD"/>
                  <dgm:constr type="h" for="ch" forName="dotArrow4" refType="userD"/>
                  <dgm:constr type="ctrX" for="ch" forName="dotArrow5" refType="w" fact="0.2168"/>
                  <dgm:constr type="ctrY" for="ch" forName="dotArrow5" refType="h" fact="0.0635"/>
                  <dgm:constr type="w" for="ch" forName="dotArrow5" refType="userD"/>
                  <dgm:constr type="h" for="ch" forName="dotArrow5" refType="userD"/>
                  <dgm:constr type="ctrX" for="ch" forName="dotArrow6" refType="w" fact="0.2585"/>
                  <dgm:constr type="ctrY" for="ch" forName="dotArrow6" refType="h" fact="0.0656"/>
                  <dgm:constr type="w" for="ch" forName="dotArrow6" refType="userD"/>
                  <dgm:constr type="h" for="ch" forName="dotArrow6" refType="userD"/>
                  <dgm:constr type="ctrX" for="ch" forName="dotArrow7" refType="w" fact="0.2585"/>
                  <dgm:constr type="ctrY" for="ch" forName="dotArrow7" refType="h" fact="0.1052"/>
                  <dgm:constr type="w" for="ch" forName="dotArrow7" refType="userD"/>
                  <dgm:constr type="h" for="ch" forName="dotArrow7" refType="userD"/>
                  <dgm:constr type="r" for="ch" forName="parTx1" refType="w" fact="0.7885"/>
                  <dgm:constr type="t" for="ch" forName="parTx1" refType="h" fact="0.928"/>
                  <dgm:constr type="w" for="ch" forName="parTx1" refType="w" fact="0.3081"/>
                  <dgm:constr type="h" for="ch" forName="parTx1" refType="h" fact="0.0962"/>
                  <dgm:constr type="ctrX" for="ch" forName="picture1" refType="w" fact="0.8025"/>
                  <dgm:constr type="ctrY" for="ch" forName="picture1" refType="h" fact="0.9169"/>
                  <dgm:constr type="w" for="ch" forName="picture1" refType="w" fact="0.1429"/>
                  <dgm:constr type="h" for="ch" forName="picture1" refType="h" fact="0.1663"/>
                  <dgm:constr type="r" for="ch" forName="parTx2" refType="w" fact="0.5178"/>
                  <dgm:constr type="t" for="ch" forName="parTx2" refType="h" fact="0.8143"/>
                  <dgm:constr type="w" for="ch" forName="parTx2" refType="w" fact="0.3081"/>
                  <dgm:constr type="h" for="ch" forName="parTx2" refType="h" fact="0.0962"/>
                  <dgm:constr type="ctrX" for="ch" forName="picture2" refType="w" fact="0.5318"/>
                  <dgm:constr type="ctrY" for="ch" forName="picture2" refType="h" fact="0.8032"/>
                  <dgm:constr type="w" for="ch" forName="picture2" refType="w" fact="0.1429"/>
                  <dgm:constr type="h" for="ch" forName="picture2" refType="h" fact="0.1663"/>
                  <dgm:constr type="r" for="ch" forName="parTx3" refType="w" fact="0.371"/>
                  <dgm:constr type="t" for="ch" forName="parTx3" refType="h" fact="0.65"/>
                  <dgm:constr type="w" for="ch" forName="parTx3" refType="w" fact="0.3081"/>
                  <dgm:constr type="h" for="ch" forName="parTx3" refType="h" fact="0.0962"/>
                  <dgm:constr type="ctrX" for="ch" forName="picture3" refType="w" fact="0.385"/>
                  <dgm:constr type="ctrY" for="ch" forName="picture3" refType="h" fact="0.6389"/>
                  <dgm:constr type="w" for="ch" forName="picture3" refType="w" fact="0.1429"/>
                  <dgm:constr type="h" for="ch" forName="picture3" refType="h" fact="0.1663"/>
                  <dgm:constr type="r" for="ch" forName="parTx4" refType="w" fact="0.2943"/>
                  <dgm:constr type="t" for="ch" forName="parTx4" refType="h" fact="0.4388"/>
                  <dgm:constr type="w" for="ch" forName="parTx4" refType="w" fact="0.3081"/>
                  <dgm:constr type="h" for="ch" forName="parTx4" refType="h" fact="0.0962"/>
                  <dgm:constr type="ctrX" for="ch" forName="picture4" refType="w" fact="0.3083"/>
                  <dgm:constr type="ctrY" for="ch" forName="picture4" refType="h" fact="0.4277"/>
                  <dgm:constr type="w" for="ch" forName="picture4" refType="w" fact="0.1429"/>
                  <dgm:constr type="h" for="ch" forName="picture4" refType="h" fact="0.1663"/>
                  <dgm:constr type="r" for="ch" forName="parTx5" refType="w" fact="0.2516"/>
                  <dgm:constr type="t" for="ch" forName="parTx5" refType="h" fact="0.2238"/>
                  <dgm:constr type="w" for="ch" forName="parTx5" refType="w" fact="0.3081"/>
                  <dgm:constr type="h" for="ch" forName="parTx5" refType="h" fact="0.0962"/>
                  <dgm:constr type="ctrX" for="ch" forName="picture5" refType="w" fact="0.2656"/>
                  <dgm:constr type="ctrY" for="ch" forName="picture5" refType="h" fact="0.2127"/>
                  <dgm:constr type="w" for="ch" forName="picture5" refType="w" fact="0.1429"/>
                  <dgm:constr type="h" for="ch" forName="picture5" refType="h" fact="0.1663"/>
                </dgm:constrLst>
              </dgm:else>
            </dgm:choose>
          </dgm:else>
        </dgm:choose>
      </dgm:if>
      <dgm:if name="Name52" axis="ch" ptType="node" func="cnt" op="equ" val="6">
        <dgm:choose name="Name53">
          <dgm:if name="Name54" func="var" arg="dir" op="equ" val="norm">
            <dgm:choose name="Name55">
              <dgm:if name="Name56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3608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3384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15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2923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2688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883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69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5696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624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6509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6281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6437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6593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67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690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6593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6593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091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1988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273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4169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349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524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5998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5894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416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6313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644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6541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57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4276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401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3739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3464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3186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786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564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67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740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7714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7443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7628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7814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7999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818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7814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7814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l" for="ch" forName="parTx1" refType="w" fact="0.2479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2356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l" for="ch" forName="parTx2" refType="w" fact="0.5064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4941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l" for="ch" forName="parTx3" refType="w" fact="0.6339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6216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l" for="ch" forName="parTx4" refType="w" fact="0.7108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698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l" for="ch" forName="parTx5" refType="w" fact="0.7604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7481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l" for="ch" forName="parTx6" refType="w" fact="0.7874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7751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if>
          <dgm:else name="Name58">
            <dgm:choose name="Name59">
              <dgm:if name="Name60" axis="des" func="maxDepth" op="gt" val="1">
                <dgm:alg type="composite">
                  <dgm:param type="ar" val="1.3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userD" refType="w" fact="0.0105"/>
                  <dgm:constr type="ctrX" for="ch" forName="dot1" refType="w" fact="0.6392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6616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845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7077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7312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5117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5305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4304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3753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3491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3719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3563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340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325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3094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340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340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909"/>
                  <dgm:constr type="t" for="ch" forName="parTx1" refType="h" fact="0.9433"/>
                  <dgm:constr type="w" for="ch" forName="parTx1" refType="w" fact="0.2275"/>
                  <dgm:constr type="h" for="ch" forName="parTx1" refType="h" fact="0.0811"/>
                  <dgm:constr type="ctrX" for="ch" forName="picture1" refType="w" fact="0.8012"/>
                  <dgm:constr type="ctrY" for="ch" forName="picture1" refType="h" fact="0.9322"/>
                  <dgm:constr type="w" for="ch" forName="picture1" refType="w" fact="0.1055"/>
                  <dgm:constr type="h" for="ch" forName="picture1" refType="h" fact="0.1403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727"/>
                  <dgm:constr type="t" for="ch" forName="parTx2" refType="h" fact="0.8468"/>
                  <dgm:constr type="w" for="ch" forName="parTx2" refType="w" fact="0.2275"/>
                  <dgm:constr type="h" for="ch" forName="parTx2" refType="h" fact="0.0811"/>
                  <dgm:constr type="ctrX" for="ch" forName="picture2" refType="w" fact="0.5831"/>
                  <dgm:constr type="ctrY" for="ch" forName="picture2" refType="h" fact="0.8357"/>
                  <dgm:constr type="w" for="ch" forName="picture2" refType="w" fact="0.1055"/>
                  <dgm:constr type="h" for="ch" forName="picture2" refType="h" fact="0.1403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651"/>
                  <dgm:constr type="t" for="ch" forName="parTx3" refType="h" fact="0.7023"/>
                  <dgm:constr type="w" for="ch" forName="parTx3" refType="w" fact="0.2275"/>
                  <dgm:constr type="h" for="ch" forName="parTx3" refType="h" fact="0.0811"/>
                  <dgm:constr type="ctrX" for="ch" forName="picture3" refType="w" fact="0.4755"/>
                  <dgm:constr type="ctrY" for="ch" forName="picture3" refType="h" fact="0.6912"/>
                  <dgm:constr type="w" for="ch" forName="picture3" refType="w" fact="0.1055"/>
                  <dgm:constr type="h" for="ch" forName="picture3" refType="h" fact="0.1403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4002"/>
                  <dgm:constr type="t" for="ch" forName="parTx4" refType="h" fact="0.5441"/>
                  <dgm:constr type="w" for="ch" forName="parTx4" refType="w" fact="0.2275"/>
                  <dgm:constr type="h" for="ch" forName="parTx4" refType="h" fact="0.0811"/>
                  <dgm:constr type="ctrX" for="ch" forName="picture4" refType="w" fact="0.4106"/>
                  <dgm:constr type="ctrY" for="ch" forName="picture4" refType="h" fact="0.533"/>
                  <dgm:constr type="w" for="ch" forName="picture4" refType="w" fact="0.1055"/>
                  <dgm:constr type="h" for="ch" forName="picture4" refType="h" fact="0.1403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584"/>
                  <dgm:constr type="t" for="ch" forName="parTx5" refType="h" fact="0.3737"/>
                  <dgm:constr type="w" for="ch" forName="parTx5" refType="w" fact="0.2275"/>
                  <dgm:constr type="h" for="ch" forName="parTx5" refType="h" fact="0.0811"/>
                  <dgm:constr type="ctrX" for="ch" forName="picture5" refType="w" fact="0.3687"/>
                  <dgm:constr type="ctrY" for="ch" forName="picture5" refType="h" fact="0.3626"/>
                  <dgm:constr type="w" for="ch" forName="picture5" refType="w" fact="0.1055"/>
                  <dgm:constr type="h" for="ch" forName="picture5" refType="h" fact="0.1403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356"/>
                  <dgm:constr type="t" for="ch" forName="parTx6" refType="h" fact="0.2061"/>
                  <dgm:constr type="w" for="ch" forName="parTx6" refType="w" fact="0.2275"/>
                  <dgm:constr type="h" for="ch" forName="parTx6" refType="h" fact="0.0811"/>
                  <dgm:constr type="ctrX" for="ch" forName="picture6" refType="w" fact="0.3459"/>
                  <dgm:constr type="ctrY" for="ch" forName="picture6" refType="h" fact="0.195"/>
                  <dgm:constr type="w" for="ch" forName="picture6" refType="w" fact="0.1055"/>
                  <dgm:constr type="h" for="ch" forName="picture6" refType="h" fact="0.1403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</dgm:constrLst>
              </dgm:if>
              <dgm:else name="Name61">
                <dgm:alg type="composite">
                  <dgm:param type="ar" val="1.1223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userD" refType="w" fact="0.0125"/>
                  <dgm:constr type="ctrX" for="ch" forName="dot1" refType="w" fact="0.5724"/>
                  <dgm:constr type="ctrY" for="ch" forName="dot1" refType="h" fact="0.8839"/>
                  <dgm:constr type="w" for="ch" forName="dot1" refType="userD"/>
                  <dgm:constr type="h" for="ch" forName="dot1" refType="userD"/>
                  <dgm:constr type="ctrX" for="ch" forName="dot2" refType="w" fact="0.599"/>
                  <dgm:constr type="ctrY" for="ch" forName="dot2" refType="h" fact="0.8967"/>
                  <dgm:constr type="w" for="ch" forName="dot2" refType="userD"/>
                  <dgm:constr type="h" for="ch" forName="dot2" refType="userD"/>
                  <dgm:constr type="ctrX" for="ch" forName="dot3" refType="w" fact="0.6261"/>
                  <dgm:constr type="ctrY" for="ch" forName="dot3" refType="h" fact="0.9076"/>
                  <dgm:constr type="w" for="ch" forName="dot3" refType="userD"/>
                  <dgm:constr type="h" for="ch" forName="dot3" refType="userD"/>
                  <dgm:constr type="ctrX" for="ch" forName="dot4" refType="w" fact="0.6536"/>
                  <dgm:constr type="ctrY" for="ch" forName="dot4" refType="h" fact="0.9165"/>
                  <dgm:constr type="w" for="ch" forName="dot4" refType="userD"/>
                  <dgm:constr type="h" for="ch" forName="dot4" refType="userD"/>
                  <dgm:constr type="ctrX" for="ch" forName="dot5" refType="w" fact="0.6814"/>
                  <dgm:constr type="ctrY" for="ch" forName="dot5" refType="h" fact="0.9234"/>
                  <dgm:constr type="w" for="ch" forName="dot5" refType="userD"/>
                  <dgm:constr type="h" for="ch" forName="dot5" refType="userD"/>
                  <dgm:constr type="ctrX" for="ch" forName="dot6" refType="w" fact="0.4214"/>
                  <dgm:constr type="ctrY" for="ch" forName="dot6" refType="h" fact="0.764"/>
                  <dgm:constr type="w" for="ch" forName="dot6" refType="userD"/>
                  <dgm:constr type="h" for="ch" forName="dot6" refType="userD"/>
                  <dgm:constr type="ctrX" for="ch" forName="dot7" refType="w" fact="0.4436"/>
                  <dgm:constr type="ctrY" for="ch" forName="dot7" refType="h" fact="0.7878"/>
                  <dgm:constr type="w" for="ch" forName="dot7" refType="userD"/>
                  <dgm:constr type="h" for="ch" forName="dot7" refType="userD"/>
                  <dgm:constr type="ctrX" for="ch" forName="dot8" refType="w" fact="0.325"/>
                  <dgm:constr type="ctrY" for="ch" forName="dot8" refType="h" fact="0.6227"/>
                  <dgm:constr type="w" for="ch" forName="dot8" refType="userD"/>
                  <dgm:constr type="h" for="ch" forName="dot8" refType="userD"/>
                  <dgm:constr type="ctrX" for="ch" forName="dot9" refType="w" fact="0.2597"/>
                  <dgm:constr type="ctrY" for="ch" forName="dot9" refType="h" fact="0.4556"/>
                  <dgm:constr type="w" for="ch" forName="dot9" refType="userD"/>
                  <dgm:constr type="h" for="ch" forName="dot9" refType="userD"/>
                  <dgm:constr type="ctrX" for="ch" forName="dot10" refType="w" fact="0.2286"/>
                  <dgm:constr type="ctrY" for="ch" forName="dot10" refType="h" fact="0.2816"/>
                  <dgm:constr type="w" for="ch" forName="dot10" refType="userD"/>
                  <dgm:constr type="h" for="ch" forName="dot10" refType="userD"/>
                  <dgm:constr type="ctrX" for="ch" forName="dotArrow1" refType="w" fact="0.2557"/>
                  <dgm:constr type="ctrY" for="ch" forName="dotArrow1" refType="h" fact="0.0748"/>
                  <dgm:constr type="w" for="ch" forName="dotArrow1" refType="userD"/>
                  <dgm:constr type="h" for="ch" forName="dotArrow1" refType="userD"/>
                  <dgm:constr type="ctrX" for="ch" forName="dotArrow2" refType="w" fact="0.2372"/>
                  <dgm:constr type="ctrY" for="ch" forName="dotArrow2" refType="h" fact="0.0581"/>
                  <dgm:constr type="w" for="ch" forName="dotArrow2" refType="userD"/>
                  <dgm:constr type="h" for="ch" forName="dotArrow2" refType="userD"/>
                  <dgm:constr type="ctrX" for="ch" forName="dotArrow3" refType="w" fact="0.2187"/>
                  <dgm:constr type="ctrY" for="ch" forName="dotArrow3" refType="h" fact="0.0414"/>
                  <dgm:constr type="w" for="ch" forName="dotArrow3" refType="userD"/>
                  <dgm:constr type="h" for="ch" forName="dotArrow3" refType="userD"/>
                  <dgm:constr type="ctrX" for="ch" forName="dotArrow4" refType="w" fact="0.2001"/>
                  <dgm:constr type="ctrY" for="ch" forName="dotArrow4" refType="h" fact="0.0581"/>
                  <dgm:constr type="w" for="ch" forName="dotArrow4" refType="userD"/>
                  <dgm:constr type="h" for="ch" forName="dotArrow4" refType="userD"/>
                  <dgm:constr type="ctrX" for="ch" forName="dotArrow5" refType="w" fact="0.1816"/>
                  <dgm:constr type="ctrY" for="ch" forName="dotArrow5" refType="h" fact="0.0748"/>
                  <dgm:constr type="w" for="ch" forName="dotArrow5" refType="userD"/>
                  <dgm:constr type="h" for="ch" forName="dotArrow5" refType="userD"/>
                  <dgm:constr type="ctrX" for="ch" forName="dotArrow6" refType="w" fact="0.2187"/>
                  <dgm:constr type="ctrY" for="ch" forName="dotArrow6" refType="h" fact="0.0766"/>
                  <dgm:constr type="w" for="ch" forName="dotArrow6" refType="userD"/>
                  <dgm:constr type="h" for="ch" forName="dotArrow6" refType="userD"/>
                  <dgm:constr type="ctrX" for="ch" forName="dotArrow7" refType="w" fact="0.2187"/>
                  <dgm:constr type="ctrY" for="ch" forName="dotArrow7" refType="h" fact="0.1118"/>
                  <dgm:constr type="w" for="ch" forName="dotArrow7" refType="userD"/>
                  <dgm:constr type="h" for="ch" forName="dotArrow7" refType="userD"/>
                  <dgm:constr type="r" for="ch" forName="parTx1" refType="w" fact="0.7522"/>
                  <dgm:constr type="t" for="ch" forName="parTx1" refType="h" fact="0.9416"/>
                  <dgm:constr type="w" for="ch" forName="parTx1" refType="w" fact="0.2696"/>
                  <dgm:constr type="h" for="ch" forName="parTx1" refType="h" fact="0.0811"/>
                  <dgm:constr type="ctrX" for="ch" forName="picture1" refType="w" fact="0.7644"/>
                  <dgm:constr type="ctrY" for="ch" forName="picture1" refType="h" fact="0.9322"/>
                  <dgm:constr type="w" for="ch" forName="picture1" refType="w" fact="0.125"/>
                  <dgm:constr type="h" for="ch" forName="picture1" refType="h" fact="0.1403"/>
                  <dgm:constr type="r" for="ch" forName="parTx2" refType="w" fact="0.4937"/>
                  <dgm:constr type="t" for="ch" forName="parTx2" refType="h" fact="0.8451"/>
                  <dgm:constr type="w" for="ch" forName="parTx2" refType="w" fact="0.2696"/>
                  <dgm:constr type="h" for="ch" forName="parTx2" refType="h" fact="0.0811"/>
                  <dgm:constr type="ctrX" for="ch" forName="picture2" refType="w" fact="0.5059"/>
                  <dgm:constr type="ctrY" for="ch" forName="picture2" refType="h" fact="0.8357"/>
                  <dgm:constr type="w" for="ch" forName="picture2" refType="w" fact="0.125"/>
                  <dgm:constr type="h" for="ch" forName="picture2" refType="h" fact="0.1403"/>
                  <dgm:constr type="r" for="ch" forName="parTx3" refType="w" fact="0.3662"/>
                  <dgm:constr type="t" for="ch" forName="parTx3" refType="h" fact="0.7006"/>
                  <dgm:constr type="w" for="ch" forName="parTx3" refType="w" fact="0.2696"/>
                  <dgm:constr type="h" for="ch" forName="parTx3" refType="h" fact="0.0811"/>
                  <dgm:constr type="ctrX" for="ch" forName="picture3" refType="w" fact="0.3784"/>
                  <dgm:constr type="ctrY" for="ch" forName="picture3" refType="h" fact="0.6912"/>
                  <dgm:constr type="w" for="ch" forName="picture3" refType="w" fact="0.125"/>
                  <dgm:constr type="h" for="ch" forName="picture3" refType="h" fact="0.1403"/>
                  <dgm:constr type="r" for="ch" forName="parTx4" refType="w" fact="0.2893"/>
                  <dgm:constr type="t" for="ch" forName="parTx4" refType="h" fact="0.5424"/>
                  <dgm:constr type="w" for="ch" forName="parTx4" refType="w" fact="0.2696"/>
                  <dgm:constr type="h" for="ch" forName="parTx4" refType="h" fact="0.0811"/>
                  <dgm:constr type="ctrX" for="ch" forName="picture4" refType="w" fact="0.3015"/>
                  <dgm:constr type="ctrY" for="ch" forName="picture4" refType="h" fact="0.533"/>
                  <dgm:constr type="w" for="ch" forName="picture4" refType="w" fact="0.125"/>
                  <dgm:constr type="h" for="ch" forName="picture4" refType="h" fact="0.1403"/>
                  <dgm:constr type="r" for="ch" forName="parTx5" refType="w" fact="0.2397"/>
                  <dgm:constr type="t" for="ch" forName="parTx5" refType="h" fact="0.372"/>
                  <dgm:constr type="w" for="ch" forName="parTx5" refType="w" fact="0.2696"/>
                  <dgm:constr type="h" for="ch" forName="parTx5" refType="h" fact="0.0811"/>
                  <dgm:constr type="ctrX" for="ch" forName="picture5" refType="w" fact="0.2519"/>
                  <dgm:constr type="ctrY" for="ch" forName="picture5" refType="h" fact="0.3626"/>
                  <dgm:constr type="w" for="ch" forName="picture5" refType="w" fact="0.125"/>
                  <dgm:constr type="h" for="ch" forName="picture5" refType="h" fact="0.1403"/>
                  <dgm:constr type="r" for="ch" forName="parTx6" refType="w" fact="0.2127"/>
                  <dgm:constr type="t" for="ch" forName="parTx6" refType="h" fact="0.2044"/>
                  <dgm:constr type="w" for="ch" forName="parTx6" refType="w" fact="0.2696"/>
                  <dgm:constr type="h" for="ch" forName="parTx6" refType="h" fact="0.0811"/>
                  <dgm:constr type="ctrX" for="ch" forName="picture6" refType="w" fact="0.2249"/>
                  <dgm:constr type="ctrY" for="ch" forName="picture6" refType="h" fact="0.195"/>
                  <dgm:constr type="w" for="ch" forName="picture6" refType="w" fact="0.125"/>
                  <dgm:constr type="h" for="ch" forName="picture6" refType="h" fact="0.1403"/>
                </dgm:constrLst>
              </dgm:else>
            </dgm:choose>
          </dgm:else>
        </dgm:choose>
      </dgm:if>
      <dgm:else name="Name62">
        <dgm:choose name="Name63">
          <dgm:if name="Name64" func="var" arg="dir" op="equ" val="norm">
            <dgm:choose name="Name65">
              <dgm:if name="Name66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390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3721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353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337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142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088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926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583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6371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6701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6853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6627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6773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6919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706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7212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6919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6919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556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246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l" for="ch" forName="desTx1" refType="r" refFor="ch" refForName="parTx1"/>
                  <dgm:constr type="r" for="ch" forName="desTx1" refType="w"/>
                  <dgm:constr type="t" for="ch" forName="desTx1" refType="t" refFor="ch" refForName="parTx1"/>
                  <dgm:constr type="h" for="ch" forName="desTx1" refType="h" refFor="ch" refForName="parTx1"/>
                  <dgm:constr type="l" for="ch" forName="parTx2" refType="w" fact="0.453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4439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l" for="ch" forName="desTx2" refType="r" refFor="ch" refForName="parTx2"/>
                  <dgm:constr type="r" for="ch" forName="desTx2" refType="w"/>
                  <dgm:constr type="t" for="ch" forName="desTx2" refType="t" refFor="ch" refForName="parTx2"/>
                  <dgm:constr type="h" for="ch" forName="desTx2" refType="h" refFor="ch" refForName="parTx2"/>
                  <dgm:constr type="l" for="ch" forName="parTx3" refType="w" fact="0.5511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541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l" for="ch" forName="desTx3" refType="r" refFor="ch" refForName="parTx3"/>
                  <dgm:constr type="r" for="ch" forName="desTx3" refType="w"/>
                  <dgm:constr type="t" for="ch" forName="desTx3" refType="t" refFor="ch" refForName="parTx3"/>
                  <dgm:constr type="h" for="ch" forName="desTx3" refType="h" refFor="ch" refForName="parTx3"/>
                  <dgm:constr type="l" for="ch" forName="parTx4" refType="w" fact="0.6132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6037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l" for="ch" forName="desTx4" refType="r" refFor="ch" refForName="parTx4"/>
                  <dgm:constr type="r" for="ch" forName="desTx4" refType="w"/>
                  <dgm:constr type="t" for="ch" forName="desTx4" refType="t" refFor="ch" refForName="parTx4"/>
                  <dgm:constr type="h" for="ch" forName="desTx4" refType="h" refFor="ch" refForName="parTx4"/>
                  <dgm:constr type="l" for="ch" forName="parTx5" refType="w" fact="0.6576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648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l" for="ch" forName="desTx5" refType="r" refFor="ch" refForName="parTx5"/>
                  <dgm:constr type="r" for="ch" forName="desTx5" refType="w"/>
                  <dgm:constr type="t" for="ch" forName="desTx5" refType="t" refFor="ch" refForName="parTx5"/>
                  <dgm:constr type="h" for="ch" forName="desTx5" refType="h" refFor="ch" refForName="parTx5"/>
                  <dgm:constr type="l" for="ch" forName="parTx6" refType="w" fact="0.6828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6733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l" for="ch" forName="desTx6" refType="r" refFor="ch" refForName="parTx6"/>
                  <dgm:constr type="r" for="ch" forName="desTx6" refType="w"/>
                  <dgm:constr type="t" for="ch" forName="desTx6" refType="t" refFor="ch" refForName="parTx6"/>
                  <dgm:constr type="h" for="ch" forName="desTx6" refType="h" refFor="ch" refForName="parTx6"/>
                  <dgm:constr type="l" for="ch" forName="parTx7" refType="w" fact="0.6966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6871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l" for="ch" forName="desTx7" refType="r" refFor="ch" refForName="parTx7"/>
                  <dgm:constr type="r" for="ch" forName="desTx7" refType="w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67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4459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4244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4026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3806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3584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5803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618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6656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7266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7643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7816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7558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772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7892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8058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822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7892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7892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l" for="ch" forName="parTx1" refType="w" fact="0.291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2806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l" for="ch" forName="parTx2" refType="w" fact="0.5172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5063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l" for="ch" forName="parTx3" refType="w" fact="0.628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6176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l" for="ch" forName="parTx4" refType="w" fact="0.6994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688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l" for="ch" forName="parTx5" refType="w" fact="0.7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7391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l" for="ch" forName="parTx6" refType="w" fact="0.7788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7679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l" for="ch" forName="parTx7" refType="w" fact="0.794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7836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if>
          <dgm:else name="Name68">
            <dgm:choose name="Name69">
              <dgm:if name="Name70" axis="des" func="maxDepth" op="gt" val="1">
                <dgm:alg type="composite">
                  <dgm:param type="ar" val="1.25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primFontSz" for="ch" forName="desTx1" op="equ" val="65"/>
                  <dgm:constr type="primFontSz" for="ch" forName="desTx2" refType="primFontSz" refFor="ch" refForName="desTx1" op="equ"/>
                  <dgm:constr type="primFontSz" for="ch" forName="desTx3" refType="primFontSz" refFor="ch" refForName="desTx1" op="equ"/>
                  <dgm:constr type="primFontSz" for="ch" forName="desTx4" refType="primFontSz" refFor="ch" refForName="desTx1" op="equ"/>
                  <dgm:constr type="primFontSz" for="ch" forName="desTx5" refType="primFontSz" refFor="ch" refForName="desTx1" op="equ"/>
                  <dgm:constr type="primFontSz" for="ch" forName="desTx6" refType="primFontSz" refFor="ch" refForName="desTx1" op="equ"/>
                  <dgm:constr type="primFontSz" for="ch" forName="desTx7" refType="primFontSz" refFor="ch" refForName="desTx1" op="equ"/>
                  <dgm:constr type="userD" refType="w" fact="0.0097"/>
                  <dgm:constr type="ctrX" for="ch" forName="dot1" refType="w" fact="0.609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6279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647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663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858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912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5074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416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3629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3299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3147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3373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3227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3081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2935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2788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3081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3081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444"/>
                  <dgm:constr type="t" for="ch" forName="parTx1" refType="h" fact="0.8856"/>
                  <dgm:constr type="w" for="ch" forName="parTx1" refType="w" fact="0.2101"/>
                  <dgm:constr type="h" for="ch" forName="parTx1" refType="h" fact="0.0704"/>
                  <dgm:constr type="ctrX" for="ch" forName="picture1" refType="w" fact="0.754"/>
                  <dgm:constr type="ctrY" for="ch" forName="picture1" refType="h" fact="0.8769"/>
                  <dgm:constr type="w" for="ch" forName="picture1" refType="w" fact="0.0974"/>
                  <dgm:constr type="h" for="ch" forName="picture1" refType="h" fact="0.1218"/>
                  <dgm:constr type="r" for="ch" forName="desTx1" refType="l" refFor="ch" refForName="parTx1"/>
                  <dgm:constr type="l" for="ch" forName="desTx1"/>
                  <dgm:constr type="t" for="ch" forName="desTx1" refType="t" refFor="ch" refForName="parTx1"/>
                  <dgm:constr type="h" for="ch" forName="desTx1" refType="h" refFor="ch" refForName="parTx1"/>
                  <dgm:constr type="r" for="ch" forName="parTx2" refType="w" fact="0.5465"/>
                  <dgm:constr type="t" for="ch" forName="parTx2" refType="h" fact="0.7956"/>
                  <dgm:constr type="w" for="ch" forName="parTx2" refType="w" fact="0.2101"/>
                  <dgm:constr type="h" for="ch" forName="parTx2" refType="h" fact="0.0704"/>
                  <dgm:constr type="ctrX" for="ch" forName="picture2" refType="w" fact="0.5561"/>
                  <dgm:constr type="ctrY" for="ch" forName="picture2" refType="h" fact="0.787"/>
                  <dgm:constr type="w" for="ch" forName="picture2" refType="w" fact="0.0974"/>
                  <dgm:constr type="h" for="ch" forName="picture2" refType="h" fact="0.1218"/>
                  <dgm:constr type="r" for="ch" forName="desTx2" refType="l" refFor="ch" refForName="parTx2"/>
                  <dgm:constr type="l" for="ch" forName="desTx2"/>
                  <dgm:constr type="t" for="ch" forName="desTx2" refType="t" refFor="ch" refForName="parTx2"/>
                  <dgm:constr type="h" for="ch" forName="desTx2" refType="h" refFor="ch" refForName="parTx2"/>
                  <dgm:constr type="r" for="ch" forName="parTx3" refType="w" fact="0.4489"/>
                  <dgm:constr type="t" for="ch" forName="parTx3" refType="h" fact="0.673"/>
                  <dgm:constr type="w" for="ch" forName="parTx3" refType="w" fact="0.2101"/>
                  <dgm:constr type="h" for="ch" forName="parTx3" refType="h" fact="0.0704"/>
                  <dgm:constr type="ctrX" for="ch" forName="picture3" refType="w" fact="0.4585"/>
                  <dgm:constr type="ctrY" for="ch" forName="picture3" refType="h" fact="0.6644"/>
                  <dgm:constr type="w" for="ch" forName="picture3" refType="w" fact="0.0974"/>
                  <dgm:constr type="h" for="ch" forName="picture3" refType="h" fact="0.1218"/>
                  <dgm:constr type="r" for="ch" forName="desTx3" refType="l" refFor="ch" refForName="parTx3"/>
                  <dgm:constr type="l" for="ch" forName="desTx3"/>
                  <dgm:constr type="t" for="ch" forName="desTx3" refType="t" refFor="ch" refForName="parTx3"/>
                  <dgm:constr type="h" for="ch" forName="desTx3" refType="h" refFor="ch" refForName="parTx3"/>
                  <dgm:constr type="r" for="ch" forName="parTx4" refType="w" fact="0.3868"/>
                  <dgm:constr type="t" for="ch" forName="parTx4" refType="h" fact="0.538"/>
                  <dgm:constr type="w" for="ch" forName="parTx4" refType="w" fact="0.2101"/>
                  <dgm:constr type="h" for="ch" forName="parTx4" refType="h" fact="0.0704"/>
                  <dgm:constr type="ctrX" for="ch" forName="picture4" refType="w" fact="0.3963"/>
                  <dgm:constr type="ctrY" for="ch" forName="picture4" refType="h" fact="0.5294"/>
                  <dgm:constr type="w" for="ch" forName="picture4" refType="w" fact="0.0974"/>
                  <dgm:constr type="h" for="ch" forName="picture4" refType="h" fact="0.1218"/>
                  <dgm:constr type="r" for="ch" forName="desTx4" refType="l" refFor="ch" refForName="parTx4"/>
                  <dgm:constr type="l" for="ch" forName="desTx4"/>
                  <dgm:constr type="t" for="ch" forName="desTx4" refType="t" refFor="ch" refForName="parTx4"/>
                  <dgm:constr type="h" for="ch" forName="desTx4" refType="h" refFor="ch" refForName="parTx4"/>
                  <dgm:constr type="r" for="ch" forName="parTx5" refType="w" fact="0.3424"/>
                  <dgm:constr type="t" for="ch" forName="parTx5" refType="h" fact="0.3951"/>
                  <dgm:constr type="w" for="ch" forName="parTx5" refType="w" fact="0.2101"/>
                  <dgm:constr type="h" for="ch" forName="parTx5" refType="h" fact="0.0704"/>
                  <dgm:constr type="ctrX" for="ch" forName="picture5" refType="w" fact="0.352"/>
                  <dgm:constr type="ctrY" for="ch" forName="picture5" refType="h" fact="0.3864"/>
                  <dgm:constr type="w" for="ch" forName="picture5" refType="w" fact="0.0974"/>
                  <dgm:constr type="h" for="ch" forName="picture5" refType="h" fact="0.1218"/>
                  <dgm:constr type="r" for="ch" forName="desTx5" refType="l" refFor="ch" refForName="parTx5"/>
                  <dgm:constr type="l" for="ch" forName="desTx5"/>
                  <dgm:constr type="t" for="ch" forName="desTx5" refType="t" refFor="ch" refForName="parTx5"/>
                  <dgm:constr type="h" for="ch" forName="desTx5" refType="h" refFor="ch" refForName="parTx5"/>
                  <dgm:constr type="r" for="ch" forName="parTx6" refType="w" fact="0.3172"/>
                  <dgm:constr type="t" for="ch" forName="parTx6" refType="h" fact="0.2531"/>
                  <dgm:constr type="w" for="ch" forName="parTx6" refType="w" fact="0.2101"/>
                  <dgm:constr type="h" for="ch" forName="parTx6" refType="h" fact="0.0704"/>
                  <dgm:constr type="ctrX" for="ch" forName="picture6" refType="w" fact="0.3267"/>
                  <dgm:constr type="ctrY" for="ch" forName="picture6" refType="h" fact="0.2444"/>
                  <dgm:constr type="w" for="ch" forName="picture6" refType="w" fact="0.0974"/>
                  <dgm:constr type="h" for="ch" forName="picture6" refType="h" fact="0.1218"/>
                  <dgm:constr type="r" for="ch" forName="desTx6" refType="l" refFor="ch" refForName="parTx6"/>
                  <dgm:constr type="l" for="ch" forName="desTx6"/>
                  <dgm:constr type="t" for="ch" forName="desTx6" refType="t" refFor="ch" refForName="parTx6"/>
                  <dgm:constr type="h" for="ch" forName="desTx6" refType="h" refFor="ch" refForName="parTx6"/>
                  <dgm:constr type="r" for="ch" forName="parTx7" refType="w" fact="0.3034"/>
                  <dgm:constr type="t" for="ch" forName="parTx7" refType="h" fact="0.1162"/>
                  <dgm:constr type="w" for="ch" forName="parTx7" refType="w" fact="0.2101"/>
                  <dgm:constr type="h" for="ch" forName="parTx7" refType="h" fact="0.0704"/>
                  <dgm:constr type="ctrX" for="ch" forName="picture7" refType="w" fact="0.3129"/>
                  <dgm:constr type="ctrY" for="ch" forName="picture7" refType="h" fact="0.1075"/>
                  <dgm:constr type="w" for="ch" forName="picture7" refType="w" fact="0.0974"/>
                  <dgm:constr type="h" for="ch" forName="picture7" refType="h" fact="0.1218"/>
                  <dgm:constr type="r" for="ch" forName="desTx7" refType="l" refFor="ch" refForName="parTx7"/>
                  <dgm:constr type="l" for="ch" forName="desTx7"/>
                  <dgm:constr type="t" for="ch" forName="desTx7" refType="t" refFor="ch" refForName="parTx7"/>
                  <dgm:constr type="h" for="ch" forName="desTx7" refType="h" refFor="ch" refForName="parTx7"/>
                </dgm:constrLst>
              </dgm:if>
              <dgm:else name="Name71">
                <dgm:alg type="composite">
                  <dgm:param type="ar" val="1.096"/>
                </dgm:alg>
                <dgm:constrLst>
                  <dgm:constr type="primFontSz" for="ch" forName="parTx1" op="equ" val="65"/>
                  <dgm:constr type="primFontSz" for="ch" forName="parTx2" refType="primFontSz" refFor="ch" refForName="parTx1" op="equ"/>
                  <dgm:constr type="primFontSz" for="ch" forName="parTx3" refType="primFontSz" refFor="ch" refForName="parTx1" op="equ"/>
                  <dgm:constr type="primFontSz" for="ch" forName="parTx4" refType="primFontSz" refFor="ch" refForName="parTx1" op="equ"/>
                  <dgm:constr type="primFontSz" for="ch" forName="parTx5" refType="primFontSz" refFor="ch" refForName="parTx1" op="equ"/>
                  <dgm:constr type="primFontSz" for="ch" forName="parTx6" refType="primFontSz" refFor="ch" refForName="parTx1" op="equ"/>
                  <dgm:constr type="primFontSz" for="ch" forName="parTx7" refType="primFontSz" refFor="ch" refForName="parTx1" op="equ"/>
                  <dgm:constr type="userD" refType="w" fact="0.0111"/>
                  <dgm:constr type="ctrX" for="ch" forName="dot1" refType="w" fact="0.5541"/>
                  <dgm:constr type="ctrY" for="ch" forName="dot1" refType="h" fact="0.8342"/>
                  <dgm:constr type="w" for="ch" forName="dot1" refType="userD"/>
                  <dgm:constr type="h" for="ch" forName="dot1" refType="userD"/>
                  <dgm:constr type="ctrX" for="ch" forName="dot2" refType="w" fact="0.5756"/>
                  <dgm:constr type="ctrY" for="ch" forName="dot2" refType="h" fact="0.8448"/>
                  <dgm:constr type="w" for="ch" forName="dot2" refType="userD"/>
                  <dgm:constr type="h" for="ch" forName="dot2" refType="userD"/>
                  <dgm:constr type="ctrX" for="ch" forName="dot3" refType="w" fact="0.5974"/>
                  <dgm:constr type="ctrY" for="ch" forName="dot3" refType="h" fact="0.8539"/>
                  <dgm:constr type="w" for="ch" forName="dot3" refType="userD"/>
                  <dgm:constr type="h" for="ch" forName="dot3" refType="userD"/>
                  <dgm:constr type="ctrX" for="ch" forName="dot4" refType="w" fact="0.6194"/>
                  <dgm:constr type="ctrY" for="ch" forName="dot4" refType="h" fact="0.8615"/>
                  <dgm:constr type="w" for="ch" forName="dot4" refType="userD"/>
                  <dgm:constr type="h" for="ch" forName="dot4" refType="userD"/>
                  <dgm:constr type="ctrX" for="ch" forName="dot5" refType="w" fact="0.6416"/>
                  <dgm:constr type="ctrY" for="ch" forName="dot5" refType="h" fact="0.8676"/>
                  <dgm:constr type="w" for="ch" forName="dot5" refType="userD"/>
                  <dgm:constr type="h" for="ch" forName="dot5" refType="userD"/>
                  <dgm:constr type="ctrX" for="ch" forName="dot6" refType="w" fact="0.4197"/>
                  <dgm:constr type="ctrY" for="ch" forName="dot6" refType="h" fact="0.7255"/>
                  <dgm:constr type="w" for="ch" forName="dot6" refType="userD"/>
                  <dgm:constr type="h" for="ch" forName="dot6" refType="userD"/>
                  <dgm:constr type="ctrX" for="ch" forName="dot7" refType="w" fact="0.4382"/>
                  <dgm:constr type="ctrY" for="ch" forName="dot7" refType="h" fact="0.7454"/>
                  <dgm:constr type="w" for="ch" forName="dot7" refType="userD"/>
                  <dgm:constr type="h" for="ch" forName="dot7" refType="userD"/>
                  <dgm:constr type="ctrX" for="ch" forName="dot8" refType="w" fact="0.3344"/>
                  <dgm:constr type="ctrY" for="ch" forName="dot8" refType="h" fact="0.6026"/>
                  <dgm:constr type="w" for="ch" forName="dot8" refType="userD"/>
                  <dgm:constr type="h" for="ch" forName="dot8" refType="userD"/>
                  <dgm:constr type="ctrX" for="ch" forName="dot9" refType="w" fact="0.2734"/>
                  <dgm:constr type="ctrY" for="ch" forName="dot9" refType="h" fact="0.4632"/>
                  <dgm:constr type="w" for="ch" forName="dot9" refType="userD"/>
                  <dgm:constr type="h" for="ch" forName="dot9" refType="userD"/>
                  <dgm:constr type="ctrX" for="ch" forName="dot10" refType="w" fact="0.2357"/>
                  <dgm:constr type="ctrY" for="ch" forName="dot10" refType="h" fact="0.3187"/>
                  <dgm:constr type="w" for="ch" forName="dot10" refType="userD"/>
                  <dgm:constr type="h" for="ch" forName="dot10" refType="userD"/>
                  <dgm:constr type="ctrX" for="ch" forName="dot11" refType="w" fact="0.2184"/>
                  <dgm:constr type="ctrY" for="ch" forName="dot11" refType="h" fact="0.1763"/>
                  <dgm:constr type="w" for="ch" forName="dot11" refType="userD"/>
                  <dgm:constr type="h" for="ch" forName="dot11" refType="userD"/>
                  <dgm:constr type="ctrX" for="ch" forName="dotArrow1" refType="w" fact="0.2442"/>
                  <dgm:constr type="ctrY" for="ch" forName="dotArrow1" refType="h" fact="-0.0099"/>
                  <dgm:constr type="w" for="ch" forName="dotArrow1" refType="userD"/>
                  <dgm:constr type="h" for="ch" forName="dotArrow1" refType="userD"/>
                  <dgm:constr type="ctrX" for="ch" forName="dotArrow2" refType="w" fact="0.2275"/>
                  <dgm:constr type="ctrY" for="ch" forName="dotArrow2" refType="h" fact="-0.0239"/>
                  <dgm:constr type="w" for="ch" forName="dotArrow2" refType="userD"/>
                  <dgm:constr type="h" for="ch" forName="dotArrow2" refType="userD"/>
                  <dgm:constr type="ctrX" for="ch" forName="dotArrow3" refType="w" fact="0.2108"/>
                  <dgm:constr type="ctrY" for="ch" forName="dotArrow3" refType="h" fact="-0.0378"/>
                  <dgm:constr type="w" for="ch" forName="dotArrow3" refType="userD"/>
                  <dgm:constr type="h" for="ch" forName="dotArrow3" refType="userD"/>
                  <dgm:constr type="ctrX" for="ch" forName="dotArrow4" refType="w" fact="0.1942"/>
                  <dgm:constr type="ctrY" for="ch" forName="dotArrow4" refType="h" fact="-0.0239"/>
                  <dgm:constr type="w" for="ch" forName="dotArrow4" refType="userD"/>
                  <dgm:constr type="h" for="ch" forName="dotArrow4" refType="userD"/>
                  <dgm:constr type="ctrX" for="ch" forName="dotArrow5" refType="w" fact="0.1775"/>
                  <dgm:constr type="ctrY" for="ch" forName="dotArrow5" refType="h" fact="-0.0099"/>
                  <dgm:constr type="w" for="ch" forName="dotArrow5" refType="userD"/>
                  <dgm:constr type="h" for="ch" forName="dotArrow5" refType="userD"/>
                  <dgm:constr type="ctrX" for="ch" forName="dotArrow6" refType="w" fact="0.2108"/>
                  <dgm:constr type="ctrY" for="ch" forName="dotArrow6" refType="h" fact="-0.0084"/>
                  <dgm:constr type="w" for="ch" forName="dotArrow6" refType="userD"/>
                  <dgm:constr type="h" for="ch" forName="dotArrow6" refType="userD"/>
                  <dgm:constr type="ctrX" for="ch" forName="dotArrow7" refType="w" fact="0.2108"/>
                  <dgm:constr type="ctrY" for="ch" forName="dotArrow7" refType="h" fact="0.0211"/>
                  <dgm:constr type="w" for="ch" forName="dotArrow7" refType="userD"/>
                  <dgm:constr type="h" for="ch" forName="dotArrow7" refType="userD"/>
                  <dgm:constr type="r" for="ch" forName="parTx1" refType="w" fact="0.7085"/>
                  <dgm:constr type="t" for="ch" forName="parTx1" refType="h" fact="0.8845"/>
                  <dgm:constr type="w" for="ch" forName="parTx1" refType="w" fact="0.2396"/>
                  <dgm:constr type="h" for="ch" forName="parTx1" refType="h" fact="0.0704"/>
                  <dgm:constr type="ctrX" for="ch" forName="picture1" refType="w" fact="0.7194"/>
                  <dgm:constr type="ctrY" for="ch" forName="picture1" refType="h" fact="0.8769"/>
                  <dgm:constr type="w" for="ch" forName="picture1" refType="w" fact="0.1111"/>
                  <dgm:constr type="h" for="ch" forName="picture1" refType="h" fact="0.1218"/>
                  <dgm:constr type="r" for="ch" forName="parTx2" refType="w" fact="0.4828"/>
                  <dgm:constr type="t" for="ch" forName="parTx2" refType="h" fact="0.7946"/>
                  <dgm:constr type="w" for="ch" forName="parTx2" refType="w" fact="0.2396"/>
                  <dgm:constr type="h" for="ch" forName="parTx2" refType="h" fact="0.0704"/>
                  <dgm:constr type="ctrX" for="ch" forName="picture2" refType="w" fact="0.4937"/>
                  <dgm:constr type="ctrY" for="ch" forName="picture2" refType="h" fact="0.787"/>
                  <dgm:constr type="w" for="ch" forName="picture2" refType="w" fact="0.1111"/>
                  <dgm:constr type="h" for="ch" forName="picture2" refType="h" fact="0.1218"/>
                  <dgm:constr type="r" for="ch" forName="parTx3" refType="w" fact="0.3715"/>
                  <dgm:constr type="t" for="ch" forName="parTx3" refType="h" fact="0.672"/>
                  <dgm:constr type="w" for="ch" forName="parTx3" refType="w" fact="0.2396"/>
                  <dgm:constr type="h" for="ch" forName="parTx3" refType="h" fact="0.0704"/>
                  <dgm:constr type="ctrX" for="ch" forName="picture3" refType="w" fact="0.3824"/>
                  <dgm:constr type="ctrY" for="ch" forName="picture3" refType="h" fact="0.6644"/>
                  <dgm:constr type="w" for="ch" forName="picture3" refType="w" fact="0.1111"/>
                  <dgm:constr type="h" for="ch" forName="picture3" refType="h" fact="0.1218"/>
                  <dgm:constr type="r" for="ch" forName="parTx4" refType="w" fact="0.3006"/>
                  <dgm:constr type="t" for="ch" forName="parTx4" refType="h" fact="0.5369"/>
                  <dgm:constr type="w" for="ch" forName="parTx4" refType="w" fact="0.2396"/>
                  <dgm:constr type="h" for="ch" forName="parTx4" refType="h" fact="0.0704"/>
                  <dgm:constr type="ctrX" for="ch" forName="picture4" refType="w" fact="0.3115"/>
                  <dgm:constr type="ctrY" for="ch" forName="picture4" refType="h" fact="0.5294"/>
                  <dgm:constr type="w" for="ch" forName="picture4" refType="w" fact="0.1111"/>
                  <dgm:constr type="h" for="ch" forName="picture4" refType="h" fact="0.1218"/>
                  <dgm:constr type="r" for="ch" forName="parTx5" refType="w" fact="0.25"/>
                  <dgm:constr type="t" for="ch" forName="parTx5" refType="h" fact="0.394"/>
                  <dgm:constr type="w" for="ch" forName="parTx5" refType="w" fact="0.2396"/>
                  <dgm:constr type="h" for="ch" forName="parTx5" refType="h" fact="0.0704"/>
                  <dgm:constr type="ctrX" for="ch" forName="picture5" refType="w" fact="0.2609"/>
                  <dgm:constr type="ctrY" for="ch" forName="picture5" refType="h" fact="0.3864"/>
                  <dgm:constr type="w" for="ch" forName="picture5" refType="w" fact="0.1111"/>
                  <dgm:constr type="h" for="ch" forName="picture5" refType="h" fact="0.1218"/>
                  <dgm:constr type="r" for="ch" forName="parTx6" refType="w" fact="0.2212"/>
                  <dgm:constr type="t" for="ch" forName="parTx6" refType="h" fact="0.252"/>
                  <dgm:constr type="w" for="ch" forName="parTx6" refType="w" fact="0.2396"/>
                  <dgm:constr type="h" for="ch" forName="parTx6" refType="h" fact="0.0704"/>
                  <dgm:constr type="ctrX" for="ch" forName="picture6" refType="w" fact="0.2321"/>
                  <dgm:constr type="ctrY" for="ch" forName="picture6" refType="h" fact="0.2444"/>
                  <dgm:constr type="w" for="ch" forName="picture6" refType="w" fact="0.1111"/>
                  <dgm:constr type="h" for="ch" forName="picture6" refType="h" fact="0.1218"/>
                  <dgm:constr type="r" for="ch" forName="parTx7" refType="w" fact="0.2055"/>
                  <dgm:constr type="t" for="ch" forName="parTx7" refType="h" fact="0.1151"/>
                  <dgm:constr type="w" for="ch" forName="parTx7" refType="w" fact="0.2396"/>
                  <dgm:constr type="h" for="ch" forName="parTx7" refType="h" fact="0.0704"/>
                  <dgm:constr type="ctrX" for="ch" forName="picture7" refType="w" fact="0.2164"/>
                  <dgm:constr type="ctrY" for="ch" forName="picture7" refType="h" fact="0.1075"/>
                  <dgm:constr type="w" for="ch" forName="picture7" refType="w" fact="0.1111"/>
                  <dgm:constr type="h" for="ch" forName="picture7" refType="h" fact="0.1218"/>
                </dgm:constrLst>
              </dgm:else>
            </dgm:choose>
          </dgm:else>
        </dgm:choose>
      </dgm:else>
    </dgm:choose>
    <dgm:forEach name="wrapper" axis="self" ptType="parTrans">
      <dgm:forEach name="wrapper2" axis="self" ptType="sibTrans" st="2">
        <dgm:forEach name="imageRepeat" axis="self">
          <dgm:layoutNode name="imageRepeatNode" styleLbl="fgImgPlace1">
            <dgm:alg type="sp"/>
            <dgm:shape xmlns:r="http://schemas.openxmlformats.org/officeDocument/2006/relationships" type="ellipse" r:blip="" blipPhldr="1">
              <dgm:adjLst/>
            </dgm:shape>
            <dgm:presOf axis="self"/>
          </dgm:layoutNode>
        </dgm:forEach>
      </dgm:forEach>
    </dgm:forEach>
    <dgm:choose name="Name72">
      <dgm:if name="Name73" axis="ch" ptType="node" func="cnt" op="gte" val="2">
        <dgm:layoutNode name="dot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4"/>
    </dgm:choose>
    <dgm:choose name="Name75">
      <dgm:if name="Name76" axis="ch" ptType="node" func="cnt" op="gte" val="3">
        <dgm:layoutNode name="dot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77"/>
    </dgm:choose>
    <dgm:choose name="Name78">
      <dgm:if name="Name79" axis="ch" ptType="node" func="cnt" op="gte" val="4">
        <dgm:layoutNode name="dot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0"/>
    </dgm:choose>
    <dgm:choose name="Name81">
      <dgm:if name="Name82" axis="ch" ptType="node" func="cnt" op="gte" val="5">
        <dgm:layoutNode name="dot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8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3"/>
    </dgm:choose>
    <dgm:choose name="Name84">
      <dgm:if name="Name85" axis="ch" ptType="node" func="cnt" op="gte" val="6">
        <dgm:layoutNode name="dot9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10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6"/>
    </dgm:choose>
    <dgm:choose name="Name87">
      <dgm:if name="Name88" axis="ch" ptType="node" func="cnt" op="gte" val="7">
        <dgm:layoutNode name="dot1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89"/>
    </dgm:choose>
    <dgm:choose name="Name90">
      <dgm:if name="Name91" axis="ch" ptType="node" func="cnt" op="gte" val="2">
        <dgm:layoutNode name="dotArrow1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2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3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4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5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6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  <dgm:layoutNode name="dotArrow7" styleLbl="alignNode1">
          <dgm:alg type="sp"/>
          <dgm:shape xmlns:r="http://schemas.openxmlformats.org/officeDocument/2006/relationships" type="ellipse" r:blip="">
            <dgm:adjLst/>
          </dgm:shape>
          <dgm:presOf/>
        </dgm:layoutNode>
      </dgm:if>
      <dgm:else name="Name92"/>
    </dgm:choose>
    <dgm:forEach name="Name93" axis="ch" ptType="node" cnt="1">
      <dgm:layoutNode name="parTx1">
        <dgm:choose name="Name94">
          <dgm:if name="Name95" func="var" arg="dir" op="equ" val="norm">
            <dgm:alg type="tx">
              <dgm:param type="parTxLTRAlign" val="l"/>
              <dgm:param type="parTxRTLAlign" val="r"/>
            </dgm:alg>
          </dgm:if>
          <dgm:else name="Name96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97">
          <dgm:if name="Name98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99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00">
        <dgm:if name="Name101" axis="ch" ptType="node" func="cnt" op="gte" val="1">
          <dgm:layoutNode name="desTx1" styleLbl="revTx">
            <dgm:varLst>
              <dgm:bulletEnabled val="1"/>
            </dgm:varLst>
            <dgm:choose name="Name102">
              <dgm:if name="Name103" func="var" arg="dir" op="equ" val="norm">
                <dgm:choose name="Name104">
                  <dgm:if name="Name105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06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07">
                <dgm:choose name="Name108">
                  <dgm:if name="Name109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10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11"/>
      </dgm:choose>
    </dgm:forEach>
    <dgm:forEach name="Name112" axis="ch" ptType="sibTrans" hideLastTrans="0" cnt="1">
      <dgm:layoutNode name="picture1">
        <dgm:alg type="sp"/>
        <dgm:shape xmlns:r="http://schemas.openxmlformats.org/officeDocument/2006/relationships" r:blip="">
          <dgm:adjLst/>
        </dgm:shape>
        <dgm:presOf/>
        <dgm:constrLst/>
        <dgm:forEach name="Name113" ref="imageRepeat"/>
      </dgm:layoutNode>
    </dgm:forEach>
    <dgm:forEach name="Name114" axis="ch" ptType="node" st="2" cnt="1">
      <dgm:layoutNode name="parTx2">
        <dgm:choose name="Name115">
          <dgm:if name="Name116" func="var" arg="dir" op="equ" val="norm">
            <dgm:alg type="tx">
              <dgm:param type="parTxLTRAlign" val="l"/>
              <dgm:param type="parTxRTLAlign" val="r"/>
            </dgm:alg>
          </dgm:if>
          <dgm:else name="Name117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18">
          <dgm:if name="Name119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20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21">
        <dgm:if name="Name122" axis="ch" ptType="node" func="cnt" op="gte" val="1">
          <dgm:layoutNode name="desTx2" styleLbl="revTx">
            <dgm:varLst>
              <dgm:bulletEnabled val="1"/>
            </dgm:varLst>
            <dgm:choose name="Name123">
              <dgm:if name="Name124" func="var" arg="dir" op="equ" val="norm">
                <dgm:choose name="Name125">
                  <dgm:if name="Name126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27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28">
                <dgm:choose name="Name129">
                  <dgm:if name="Name130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31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32"/>
      </dgm:choose>
    </dgm:forEach>
    <dgm:forEach name="Name133" axis="ch" ptType="sibTrans" hideLastTrans="0" st="2" cnt="1">
      <dgm:layoutNode name="picture2">
        <dgm:alg type="sp"/>
        <dgm:shape xmlns:r="http://schemas.openxmlformats.org/officeDocument/2006/relationships" r:blip="">
          <dgm:adjLst/>
        </dgm:shape>
        <dgm:presOf/>
        <dgm:constrLst/>
        <dgm:forEach name="Name134" ref="imageRepeat"/>
      </dgm:layoutNode>
    </dgm:forEach>
    <dgm:forEach name="Name135" axis="ch" ptType="node" st="3" cnt="1">
      <dgm:layoutNode name="parTx3">
        <dgm:choose name="Name136">
          <dgm:if name="Name137" func="var" arg="dir" op="equ" val="norm">
            <dgm:alg type="tx">
              <dgm:param type="parTxLTRAlign" val="l"/>
              <dgm:param type="parTxRTLAlign" val="r"/>
            </dgm:alg>
          </dgm:if>
          <dgm:else name="Name138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39">
          <dgm:if name="Name140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41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42">
        <dgm:if name="Name143" axis="ch" ptType="node" func="cnt" op="gte" val="1">
          <dgm:layoutNode name="desTx3" styleLbl="revTx">
            <dgm:varLst>
              <dgm:bulletEnabled val="1"/>
            </dgm:varLst>
            <dgm:choose name="Name144">
              <dgm:if name="Name145" func="var" arg="dir" op="equ" val="norm">
                <dgm:choose name="Name146">
                  <dgm:if name="Name147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48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49">
                <dgm:choose name="Name150">
                  <dgm:if name="Name151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5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53"/>
      </dgm:choose>
    </dgm:forEach>
    <dgm:forEach name="Name154" axis="ch" ptType="sibTrans" hideLastTrans="0" st="3" cnt="1">
      <dgm:layoutNode name="picture3">
        <dgm:alg type="sp"/>
        <dgm:shape xmlns:r="http://schemas.openxmlformats.org/officeDocument/2006/relationships" r:blip="">
          <dgm:adjLst/>
        </dgm:shape>
        <dgm:presOf/>
        <dgm:constrLst/>
        <dgm:forEach name="Name155" ref="imageRepeat"/>
      </dgm:layoutNode>
    </dgm:forEach>
    <dgm:forEach name="Name156" axis="ch" ptType="node" st="4" cnt="1">
      <dgm:layoutNode name="parTx4">
        <dgm:choose name="Name157">
          <dgm:if name="Name158" func="var" arg="dir" op="equ" val="norm">
            <dgm:alg type="tx">
              <dgm:param type="parTxLTRAlign" val="l"/>
              <dgm:param type="parTxRTLAlign" val="r"/>
            </dgm:alg>
          </dgm:if>
          <dgm:else name="Name159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60">
          <dgm:if name="Name161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62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63">
        <dgm:if name="Name164" axis="ch" ptType="node" func="cnt" op="gte" val="1">
          <dgm:layoutNode name="desTx4" styleLbl="revTx">
            <dgm:varLst>
              <dgm:bulletEnabled val="1"/>
            </dgm:varLst>
            <dgm:choose name="Name165">
              <dgm:if name="Name166" func="var" arg="dir" op="equ" val="norm">
                <dgm:choose name="Name167">
                  <dgm:if name="Name168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69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70">
                <dgm:choose name="Name171">
                  <dgm:if name="Name172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73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74"/>
      </dgm:choose>
    </dgm:forEach>
    <dgm:forEach name="Name175" axis="ch" ptType="sibTrans" hideLastTrans="0" st="4" cnt="1">
      <dgm:layoutNode name="picture4">
        <dgm:alg type="sp"/>
        <dgm:shape xmlns:r="http://schemas.openxmlformats.org/officeDocument/2006/relationships" r:blip="">
          <dgm:adjLst/>
        </dgm:shape>
        <dgm:presOf/>
        <dgm:constrLst/>
        <dgm:forEach name="Name176" ref="imageRepeat"/>
      </dgm:layoutNode>
    </dgm:forEach>
    <dgm:forEach name="Name177" axis="ch" ptType="node" st="5" cnt="1">
      <dgm:layoutNode name="parTx5">
        <dgm:choose name="Name178">
          <dgm:if name="Name179" func="var" arg="dir" op="equ" val="norm">
            <dgm:alg type="tx">
              <dgm:param type="parTxLTRAlign" val="l"/>
              <dgm:param type="parTxRTLAlign" val="r"/>
            </dgm:alg>
          </dgm:if>
          <dgm:else name="Name180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181">
          <dgm:if name="Name182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183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184">
        <dgm:if name="Name185" axis="ch" ptType="node" func="cnt" op="gte" val="1">
          <dgm:layoutNode name="desTx5" styleLbl="revTx">
            <dgm:varLst>
              <dgm:bulletEnabled val="1"/>
            </dgm:varLst>
            <dgm:choose name="Name186">
              <dgm:if name="Name187" func="var" arg="dir" op="equ" val="norm">
                <dgm:choose name="Name188">
                  <dgm:if name="Name189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190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191">
                <dgm:choose name="Name192">
                  <dgm:if name="Name193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194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195"/>
      </dgm:choose>
    </dgm:forEach>
    <dgm:forEach name="Name196" axis="ch" ptType="sibTrans" hideLastTrans="0" st="5" cnt="1">
      <dgm:layoutNode name="picture5">
        <dgm:alg type="sp"/>
        <dgm:shape xmlns:r="http://schemas.openxmlformats.org/officeDocument/2006/relationships" r:blip="">
          <dgm:adjLst/>
        </dgm:shape>
        <dgm:presOf/>
        <dgm:constrLst/>
        <dgm:forEach name="Name197" ref="imageRepeat"/>
      </dgm:layoutNode>
    </dgm:forEach>
    <dgm:forEach name="Name198" axis="ch" ptType="node" st="6" cnt="1">
      <dgm:layoutNode name="parTx6">
        <dgm:choose name="Name199">
          <dgm:if name="Name200" func="var" arg="dir" op="equ" val="norm">
            <dgm:alg type="tx">
              <dgm:param type="parTxLTRAlign" val="l"/>
              <dgm:param type="parTxRTLAlign" val="r"/>
            </dgm:alg>
          </dgm:if>
          <dgm:else name="Name201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02">
          <dgm:if name="Name203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04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05">
        <dgm:if name="Name206" axis="ch" ptType="node" func="cnt" op="gte" val="1">
          <dgm:layoutNode name="desTx6" styleLbl="revTx">
            <dgm:varLst>
              <dgm:bulletEnabled val="1"/>
            </dgm:varLst>
            <dgm:choose name="Name207">
              <dgm:if name="Name208" func="var" arg="dir" op="equ" val="norm">
                <dgm:choose name="Name209">
                  <dgm:if name="Name210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11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12">
                <dgm:choose name="Name213">
                  <dgm:if name="Name214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15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16"/>
      </dgm:choose>
    </dgm:forEach>
    <dgm:forEach name="Name217" axis="ch" ptType="sibTrans" hideLastTrans="0" st="6" cnt="1">
      <dgm:layoutNode name="picture6">
        <dgm:alg type="sp"/>
        <dgm:shape xmlns:r="http://schemas.openxmlformats.org/officeDocument/2006/relationships" r:blip="">
          <dgm:adjLst/>
        </dgm:shape>
        <dgm:presOf/>
        <dgm:constrLst/>
        <dgm:forEach name="Name218" ref="imageRepeat"/>
      </dgm:layoutNode>
    </dgm:forEach>
    <dgm:forEach name="Name219" axis="ch" ptType="node" st="7" cnt="1">
      <dgm:layoutNode name="parTx7">
        <dgm:choose name="Name220">
          <dgm:if name="Name221" func="var" arg="dir" op="equ" val="norm">
            <dgm:alg type="tx">
              <dgm:param type="parTxLTRAlign" val="l"/>
              <dgm:param type="parTxRTLAlign" val="r"/>
            </dgm:alg>
          </dgm:if>
          <dgm:else name="Name222">
            <dgm:alg type="tx">
              <dgm:param type="parTxLTRAlign" val="r"/>
              <dgm:param type="parTxRTLAlign" val="l"/>
            </dgm:alg>
          </dgm:else>
        </dgm:choose>
        <dgm:shape xmlns:r="http://schemas.openxmlformats.org/officeDocument/2006/relationships" type="roundRect" r:blip="">
          <dgm:adjLst/>
        </dgm:shape>
        <dgm:presOf axis="self" ptType="node"/>
        <dgm:choose name="Name223">
          <dgm:if name="Name224" func="var" arg="dir" op="equ" val="norm">
            <dgm:constrLst>
              <dgm:constr type="lMarg" refType="w" fact="0.6"/>
              <dgm:constr type="rMarg" refType="primFontSz" fact="0.3"/>
              <dgm:constr type="tMarg" refType="primFontSz" fact="0.3"/>
              <dgm:constr type="bMarg" refType="primFontSz" fact="0.3"/>
            </dgm:constrLst>
          </dgm:if>
          <dgm:else name="Name225">
            <dgm:constrLst>
              <dgm:constr type="rMarg" refType="w" fact="0.6"/>
              <dgm:constr type="lMarg" refType="primFontSz" fact="0.3"/>
              <dgm:constr type="tMarg" refType="primFontSz" fact="0.3"/>
              <dgm:constr type="bMarg" refType="primFontSz" fact="0.3"/>
            </dgm:constrLst>
          </dgm:else>
        </dgm:choose>
        <dgm:ruleLst>
          <dgm:rule type="primFontSz" val="5" fact="NaN" max="NaN"/>
        </dgm:ruleLst>
      </dgm:layoutNode>
      <dgm:choose name="Name226">
        <dgm:if name="Name227" axis="ch" ptType="node" func="cnt" op="gte" val="1">
          <dgm:layoutNode name="desTx7" styleLbl="revTx">
            <dgm:varLst>
              <dgm:bulletEnabled val="1"/>
            </dgm:varLst>
            <dgm:choose name="Name228">
              <dgm:if name="Name229" func="var" arg="dir" op="equ" val="norm">
                <dgm:choose name="Name230">
                  <dgm:if name="Name231" axis="ch" ptType="node" func="cnt" op="gte" val="2">
                    <dgm:alg type="tx">
                      <dgm:param type="parTxLTRAlign" val="l"/>
                      <dgm:param type="parTxRTLAlign" val="l"/>
                      <dgm:param type="stBulletLvl" val="1"/>
                    </dgm:alg>
                  </dgm:if>
                  <dgm:else name="Name232">
                    <dgm:alg type="tx">
                      <dgm:param type="parTxLTRAlign" val="l"/>
                      <dgm:param type="parTxRTLAlign" val="l"/>
                    </dgm:alg>
                  </dgm:else>
                </dgm:choose>
              </dgm:if>
              <dgm:else name="Name233">
                <dgm:choose name="Name234">
                  <dgm:if name="Name235" axis="ch" ptType="node" func="cnt" op="gte" val="2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  <dgm:param type="stBulletLvl" val="1"/>
                    </dgm:alg>
                  </dgm:if>
                  <dgm:else name="Name236">
                    <dgm:alg type="tx">
                      <dgm:param type="parTxLTRAlign" val="r"/>
                      <dgm:param type="parTxRTLAlign" val="r"/>
                      <dgm:param type="shpTxLTRAlignCh" val="r"/>
                      <dgm:param type="shpTxRTLAlignCh" val="r"/>
                    </dgm:alg>
                  </dgm:else>
                </dgm:choose>
              </dgm:else>
            </dgm:choose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rMarg" refType="primFontSz" fact="0.2"/>
              <dgm:constr type="tMarg" refType="primFontSz" fact="0.2"/>
              <dgm:constr type="bMarg" refType="primFontSz" fact="0.2"/>
            </dgm:constrLst>
            <dgm:ruleLst>
              <dgm:rule type="primFontSz" val="5" fact="NaN" max="NaN"/>
            </dgm:ruleLst>
          </dgm:layoutNode>
        </dgm:if>
        <dgm:else name="Name237"/>
      </dgm:choose>
    </dgm:forEach>
    <dgm:forEach name="Name238" axis="ch" ptType="sibTrans" hideLastTrans="0" st="7" cnt="1">
      <dgm:layoutNode name="picture7">
        <dgm:alg type="sp"/>
        <dgm:shape xmlns:r="http://schemas.openxmlformats.org/officeDocument/2006/relationships" r:blip="">
          <dgm:adjLst/>
        </dgm:shape>
        <dgm:presOf/>
        <dgm:constrLst/>
        <dgm:forEach name="Name239" ref="imageRepeat"/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622925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7958B1D6-379B-4455-A3E0-15FB5274A937}" type="datetimeFigureOut">
              <a:rPr lang="zh-CN" altLang="en-US"/>
              <a:pPr>
                <a:defRPr/>
              </a:pPr>
              <a:t>2016-10-26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622925" y="6456363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03E7B744-43E8-4D17-AB3C-AB75DAF7FC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015006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D7339A24-69B2-45D5-A6FB-E871BAAA5D39}" type="datetimeFigureOut">
              <a:rPr lang="zh-CN" altLang="en-US"/>
              <a:pPr>
                <a:defRPr/>
              </a:pPr>
              <a:t>2016-10-26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265488" y="509588"/>
            <a:ext cx="3397250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smtClean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92188" y="3228975"/>
            <a:ext cx="7943850" cy="3059113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3713" cy="339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  <a:ea typeface="宋体" charset="-122"/>
              </a:defRPr>
            </a:lvl1pPr>
          </a:lstStyle>
          <a:p>
            <a:pPr>
              <a:defRPr/>
            </a:pPr>
            <a:fld id="{E51AC26B-CF13-41CF-B887-B89C29B7E7B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664613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1AC26B-CF13-41CF-B887-B89C29B7E7BA}" type="slidenum">
              <a:rPr lang="zh-CN" altLang="en-US" smtClean="0"/>
              <a:pPr>
                <a:defRPr/>
              </a:pPr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532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由于内部威胁感知缺失导致了外部威胁的比重过大，其实内部威胁比重远远大于</a:t>
            </a:r>
            <a:r>
              <a:rPr lang="en-US" altLang="zh-CN" dirty="0" smtClean="0"/>
              <a:t>20%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1AC26B-CF13-41CF-B887-B89C29B7E7BA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3480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1AC26B-CF13-41CF-B887-B89C29B7E7BA}" type="slidenum">
              <a:rPr lang="zh-CN" altLang="en-US" smtClean="0"/>
              <a:pPr>
                <a:defRPr/>
              </a:pPr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52507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Char char="ü"/>
            </a:pPr>
            <a:r>
              <a:rPr lang="zh-CN" altLang="en-US" sz="1800" dirty="0" smtClean="0"/>
              <a:t>全国态势</a:t>
            </a:r>
            <a:endParaRPr lang="en-US" altLang="zh-CN" sz="1800" dirty="0" smtClean="0"/>
          </a:p>
          <a:p>
            <a:pPr lvl="0">
              <a:buFont typeface="Wingdings" pitchFamily="2" charset="2"/>
              <a:buChar char="ü"/>
            </a:pPr>
            <a:r>
              <a:rPr lang="zh-CN" altLang="en-US" sz="1800" dirty="0" smtClean="0"/>
              <a:t>实时日志</a:t>
            </a:r>
            <a:endParaRPr lang="en-US" altLang="zh-CN" sz="1800" dirty="0" smtClean="0"/>
          </a:p>
          <a:p>
            <a:pPr lvl="0">
              <a:buFont typeface="Wingdings" pitchFamily="2" charset="2"/>
              <a:buChar char="ü"/>
            </a:pPr>
            <a:r>
              <a:rPr lang="en-US" altLang="zh-CN" sz="1800" dirty="0" smtClean="0"/>
              <a:t>TOP</a:t>
            </a:r>
            <a:r>
              <a:rPr lang="zh-CN" altLang="en-US" sz="1800" dirty="0" smtClean="0"/>
              <a:t>攻击者</a:t>
            </a:r>
            <a:endParaRPr lang="en-US" altLang="zh-CN" sz="1800" dirty="0" smtClean="0"/>
          </a:p>
          <a:p>
            <a:pPr lvl="0">
              <a:buFont typeface="Wingdings" pitchFamily="2" charset="2"/>
              <a:buChar char="ü"/>
            </a:pPr>
            <a:r>
              <a:rPr lang="en-US" altLang="zh-CN" sz="1800" dirty="0" smtClean="0"/>
              <a:t>TOP</a:t>
            </a:r>
            <a:r>
              <a:rPr lang="zh-CN" altLang="en-US" sz="1800" dirty="0" smtClean="0"/>
              <a:t>被攻击</a:t>
            </a:r>
            <a:endParaRPr lang="en-US" altLang="zh-CN" sz="1800" dirty="0" smtClean="0"/>
          </a:p>
          <a:p>
            <a:pPr>
              <a:buFont typeface="Wingdings" panose="05000000000000000000" pitchFamily="2" charset="2"/>
              <a:buChar char="Ø"/>
            </a:pPr>
            <a:endParaRPr lang="zh-CN" altLang="en-US" sz="2000" dirty="0" smtClean="0"/>
          </a:p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1AC26B-CF13-41CF-B887-B89C29B7E7BA}" type="slidenum">
              <a:rPr lang="zh-CN" altLang="en-US" smtClean="0"/>
              <a:pPr>
                <a:defRPr/>
              </a:pPr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6524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buFont typeface="Wingdings" pitchFamily="2" charset="2"/>
              <a:buChar char="ü"/>
            </a:pPr>
            <a:r>
              <a:rPr lang="zh-CN" altLang="en-US" sz="1800" dirty="0" smtClean="0"/>
              <a:t>实时追踪</a:t>
            </a:r>
            <a:endParaRPr lang="en-US" altLang="zh-CN" sz="1800" dirty="0" smtClean="0"/>
          </a:p>
          <a:p>
            <a:pPr lvl="0">
              <a:buFont typeface="Wingdings" pitchFamily="2" charset="2"/>
              <a:buChar char="ü"/>
            </a:pPr>
            <a:r>
              <a:rPr lang="zh-CN" altLang="en-US" sz="1800" dirty="0" smtClean="0"/>
              <a:t>历史溯源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51AC26B-CF13-41CF-B887-B89C29B7E7BA}" type="slidenum">
              <a:rPr lang="zh-CN" altLang="en-US" smtClean="0"/>
              <a:pPr>
                <a:defRPr/>
              </a:pPr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020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备选4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28596" y="1797024"/>
            <a:ext cx="6758006" cy="774720"/>
          </a:xfrm>
        </p:spPr>
        <p:txBody>
          <a:bodyPr>
            <a:normAutofit/>
          </a:bodyPr>
          <a:lstStyle>
            <a:lvl1pPr algn="l">
              <a:defRPr sz="3600" b="1">
                <a:solidFill>
                  <a:schemeClr val="bg1"/>
                </a:solidFill>
                <a:effectLst>
                  <a:reflection blurRad="6350" stA="55000" endA="300" endPos="45500" dir="5400000" sy="-100000" algn="bl" rotWithShape="0"/>
                </a:effectLst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8" name="副标题 2"/>
          <p:cNvSpPr>
            <a:spLocks noGrp="1"/>
          </p:cNvSpPr>
          <p:nvPr>
            <p:ph type="subTitle" idx="1"/>
          </p:nvPr>
        </p:nvSpPr>
        <p:spPr>
          <a:xfrm>
            <a:off x="500034" y="2714620"/>
            <a:ext cx="6400800" cy="571504"/>
          </a:xfrm>
        </p:spPr>
        <p:txBody>
          <a:bodyPr>
            <a:normAutofit/>
          </a:bodyPr>
          <a:lstStyle>
            <a:lvl1pPr marL="0" indent="0" algn="l">
              <a:buNone/>
              <a:defRPr sz="280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dirty="0" smtClean="0"/>
              <a:t>单击此处编辑母版副标题样式</a:t>
            </a:r>
            <a:endParaRPr lang="zh-CN" altLang="en-US" dirty="0"/>
          </a:p>
        </p:txBody>
      </p:sp>
      <p:pic>
        <p:nvPicPr>
          <p:cNvPr id="9" name="图片 8" descr="迪普LOGO-白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7643834" y="198501"/>
            <a:ext cx="1214446" cy="4444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500066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 descr="迪普LOGO-无文字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86711" y="179503"/>
            <a:ext cx="1143007" cy="4075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标题 14"/>
          <p:cNvSpPr>
            <a:spLocks noGrp="1"/>
          </p:cNvSpPr>
          <p:nvPr>
            <p:ph type="title"/>
          </p:nvPr>
        </p:nvSpPr>
        <p:spPr>
          <a:xfrm>
            <a:off x="357158" y="2357430"/>
            <a:ext cx="8229600" cy="1143000"/>
          </a:xfrm>
        </p:spPr>
        <p:txBody>
          <a:bodyPr>
            <a:normAutofit/>
          </a:bodyPr>
          <a:lstStyle>
            <a:lvl1pPr>
              <a:def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964B4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7" name="图片 6" descr="迪普LOGO-无文字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86711" y="179503"/>
            <a:ext cx="1143007" cy="407507"/>
          </a:xfrm>
          <a:prstGeom prst="rect">
            <a:avLst/>
          </a:prstGeom>
        </p:spPr>
      </p:pic>
      <p:sp>
        <p:nvSpPr>
          <p:cNvPr id="6" name="Rectangle 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8358214" y="6400800"/>
            <a:ext cx="536575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11734FA-8BB9-44C6-BF02-BFD73EFB396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285720" y="1428736"/>
            <a:ext cx="8401080" cy="4697427"/>
          </a:xfrm>
        </p:spPr>
        <p:txBody>
          <a:bodyPr/>
          <a:lstStyle>
            <a:lvl1pPr>
              <a:buFont typeface="Wingdings" pitchFamily="2" charset="2"/>
              <a:buChar char="n"/>
              <a:defRPr sz="3000">
                <a:latin typeface="微软雅黑" pitchFamily="34" charset="-122"/>
                <a:ea typeface="微软雅黑" pitchFamily="34" charset="-122"/>
              </a:defRPr>
            </a:lvl1pPr>
            <a:lvl2pPr>
              <a:buFont typeface="Wingdings" pitchFamily="2" charset="2"/>
              <a:buChar char="n"/>
              <a:defRPr sz="2800">
                <a:latin typeface="微软雅黑" pitchFamily="34" charset="-122"/>
                <a:ea typeface="微软雅黑" pitchFamily="34" charset="-122"/>
              </a:defRPr>
            </a:lvl2pPr>
            <a:lvl3pPr>
              <a:buFont typeface="Wingdings" pitchFamily="2" charset="2"/>
              <a:buChar char="n"/>
              <a:defRPr sz="2400" b="0">
                <a:latin typeface="微软雅黑" pitchFamily="34" charset="-122"/>
                <a:ea typeface="微软雅黑" pitchFamily="34" charset="-122"/>
              </a:defRPr>
            </a:lvl3pPr>
            <a:lvl4pPr>
              <a:buFont typeface="Wingdings" pitchFamily="2" charset="2"/>
              <a:buChar char="n"/>
              <a:defRPr sz="2000">
                <a:latin typeface="微软雅黑" pitchFamily="34" charset="-122"/>
                <a:ea typeface="微软雅黑" pitchFamily="34" charset="-122"/>
              </a:defRPr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500066"/>
          </a:xfrm>
        </p:spPr>
        <p:txBody>
          <a:bodyPr>
            <a:noAutofit/>
          </a:bodyPr>
          <a:lstStyle>
            <a:lvl1pPr algn="l">
              <a:defRPr sz="2800" b="1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8" name="图片 7" descr="迪普LOGO-无文字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86711" y="179503"/>
            <a:ext cx="1143007" cy="4075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pic>
        <p:nvPicPr>
          <p:cNvPr id="9" name="图片 8" descr="迪普LOGO-无文字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86711" y="179503"/>
            <a:ext cx="1143007" cy="4075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1643050"/>
            <a:ext cx="8229600" cy="1143000"/>
          </a:xfrm>
        </p:spPr>
        <p:txBody>
          <a:bodyPr>
            <a:normAutofit/>
          </a:bodyPr>
          <a:lstStyle>
            <a:lvl1pPr>
              <a:defRPr sz="3600" b="1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pic>
        <p:nvPicPr>
          <p:cNvPr id="9" name="图片 8" descr="迪普LOGO-无文字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7786711" y="179503"/>
            <a:ext cx="1143007" cy="4075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5"/>
          <p:cNvSpPr>
            <a:spLocks noGrp="1"/>
          </p:cNvSpPr>
          <p:nvPr>
            <p:ph type="sldNum" sz="quarter" idx="10"/>
          </p:nvPr>
        </p:nvSpPr>
        <p:spPr>
          <a:xfrm>
            <a:off x="8501090" y="6492899"/>
            <a:ext cx="471488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6F9D3CB-5E5B-400D-9BCB-3365E897BAF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pic>
        <p:nvPicPr>
          <p:cNvPr id="5" name="图片 4" descr="封底M2.jp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6" name="图片 5" descr="二维码-网站.png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4929190" y="4143380"/>
            <a:ext cx="1000132" cy="1000132"/>
          </a:xfrm>
          <a:prstGeom prst="rect">
            <a:avLst/>
          </a:prstGeom>
        </p:spPr>
      </p:pic>
      <p:sp>
        <p:nvSpPr>
          <p:cNvPr id="7" name="TextBox 6"/>
          <p:cNvSpPr txBox="1"/>
          <p:nvPr userDrawn="1"/>
        </p:nvSpPr>
        <p:spPr>
          <a:xfrm>
            <a:off x="2857488" y="4407107"/>
            <a:ext cx="2143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14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欢迎访问公司网站：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P2013-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>
          <a:xfrm>
            <a:off x="266378" y="6574399"/>
            <a:ext cx="2895600" cy="247651"/>
          </a:xfrm>
          <a:prstGeom prst="rect">
            <a:avLst/>
          </a:prstGeom>
        </p:spPr>
        <p:txBody>
          <a:bodyPr/>
          <a:lstStyle/>
          <a:p>
            <a:pPr algn="l"/>
            <a:r>
              <a:rPr lang="en-US" altLang="zh-CN" smtClean="0"/>
              <a:t>www.dptechnology.net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>
          <a:xfrm>
            <a:off x="8153077" y="6574399"/>
            <a:ext cx="700433" cy="247651"/>
          </a:xfrm>
          <a:prstGeom prst="rect">
            <a:avLst/>
          </a:prstGeom>
        </p:spPr>
        <p:txBody>
          <a:bodyPr/>
          <a:lstStyle/>
          <a:p>
            <a:fld id="{9E34ADC3-A814-41DF-8B62-0EF831F5A417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500066"/>
          </a:xfrm>
        </p:spPr>
        <p:txBody>
          <a:bodyPr>
            <a:noAutofit/>
          </a:bodyPr>
          <a:lstStyle>
            <a:lvl1pPr algn="l">
              <a:defRPr sz="3200" b="1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607245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9" name="Rectangle 18"/>
          <p:cNvSpPr>
            <a:spLocks noChangeArrowheads="1"/>
          </p:cNvSpPr>
          <p:nvPr userDrawn="1"/>
        </p:nvSpPr>
        <p:spPr bwMode="auto">
          <a:xfrm>
            <a:off x="0" y="668319"/>
            <a:ext cx="9144000" cy="46037"/>
          </a:xfrm>
          <a:prstGeom prst="rect">
            <a:avLst/>
          </a:prstGeom>
          <a:gradFill rotWithShape="1">
            <a:gsLst>
              <a:gs pos="0">
                <a:srgbClr val="0070C0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Rectangle 18"/>
          <p:cNvSpPr>
            <a:spLocks noChangeArrowheads="1"/>
          </p:cNvSpPr>
          <p:nvPr userDrawn="1"/>
        </p:nvSpPr>
        <p:spPr bwMode="auto">
          <a:xfrm rot="10800000">
            <a:off x="0" y="6435725"/>
            <a:ext cx="9144000" cy="46038"/>
          </a:xfrm>
          <a:prstGeom prst="rect">
            <a:avLst/>
          </a:prstGeom>
          <a:gradFill rotWithShape="1">
            <a:gsLst>
              <a:gs pos="0">
                <a:schemeClr val="tx1"/>
              </a:gs>
              <a:gs pos="100000">
                <a:schemeClr val="bg1"/>
              </a:gs>
            </a:gsLst>
            <a:lin ang="0" scaled="1"/>
          </a:gra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灯片编号占位符 5"/>
          <p:cNvSpPr txBox="1">
            <a:spLocks/>
          </p:cNvSpPr>
          <p:nvPr userDrawn="1"/>
        </p:nvSpPr>
        <p:spPr>
          <a:xfrm>
            <a:off x="8464581" y="6500834"/>
            <a:ext cx="536575" cy="35716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F110436-6402-4B3B-8DFF-05F44BE36C41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  <p:sp>
        <p:nvSpPr>
          <p:cNvPr id="10" name="灯片编号占位符 5"/>
          <p:cNvSpPr txBox="1">
            <a:spLocks/>
          </p:cNvSpPr>
          <p:nvPr userDrawn="1"/>
        </p:nvSpPr>
        <p:spPr>
          <a:xfrm>
            <a:off x="500034" y="6500834"/>
            <a:ext cx="1785950" cy="357166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Arial" charset="0"/>
                <a:ea typeface="宋体" charset="-122"/>
                <a:cs typeface="+mn-cs"/>
              </a:rPr>
              <a:t>www.dptechnology.net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Arial" charset="0"/>
              <a:ea typeface="宋体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6051" r:id="rId1"/>
    <p:sldLayoutId id="2147486067" r:id="rId2"/>
    <p:sldLayoutId id="2147486040" r:id="rId3"/>
    <p:sldLayoutId id="2147486044" r:id="rId4"/>
    <p:sldLayoutId id="2147486045" r:id="rId5"/>
    <p:sldLayoutId id="2147486047" r:id="rId6"/>
    <p:sldLayoutId id="2147486050" r:id="rId7"/>
    <p:sldLayoutId id="2147486066" r:id="rId8"/>
    <p:sldLayoutId id="2147486068" r:id="rId9"/>
  </p:sldLayoutIdLst>
  <p:hf hd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11" Type="http://schemas.openxmlformats.org/officeDocument/2006/relationships/image" Target="../media/image43.png"/><Relationship Id="rId5" Type="http://schemas.openxmlformats.org/officeDocument/2006/relationships/image" Target="../media/image11.png"/><Relationship Id="rId10" Type="http://schemas.openxmlformats.org/officeDocument/2006/relationships/image" Target="../media/image42.png"/><Relationship Id="rId4" Type="http://schemas.openxmlformats.org/officeDocument/2006/relationships/image" Target="../media/image10.png"/><Relationship Id="rId9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9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683568" y="1939900"/>
            <a:ext cx="7272808" cy="1057052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基于大数据的安全态势感知技术的分析和探讨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>
            <a:spLocks/>
          </p:cNvSpPr>
          <p:nvPr/>
        </p:nvSpPr>
        <p:spPr>
          <a:xfrm>
            <a:off x="2101663" y="5764923"/>
            <a:ext cx="1296145" cy="468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安全设备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317687" y="1054301"/>
            <a:ext cx="5581550" cy="4201864"/>
          </a:xfrm>
          <a:prstGeom prst="roundRect">
            <a:avLst>
              <a:gd name="adj" fmla="val 2132"/>
            </a:avLst>
          </a:prstGeom>
          <a:noFill/>
          <a:ln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>
            <a:spLocks/>
          </p:cNvSpPr>
          <p:nvPr/>
        </p:nvSpPr>
        <p:spPr>
          <a:xfrm>
            <a:off x="2749735" y="1280953"/>
            <a:ext cx="1224136" cy="396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威胁可视化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9"/>
          <p:cNvSpPr>
            <a:spLocks/>
          </p:cNvSpPr>
          <p:nvPr/>
        </p:nvSpPr>
        <p:spPr>
          <a:xfrm>
            <a:off x="2677727" y="4629262"/>
            <a:ext cx="1567675" cy="396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结构化数据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>
            <a:spLocks/>
          </p:cNvSpPr>
          <p:nvPr/>
        </p:nvSpPr>
        <p:spPr>
          <a:xfrm>
            <a:off x="4333911" y="4639963"/>
            <a:ext cx="1601126" cy="396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非结构化数据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>
            <a:spLocks/>
          </p:cNvSpPr>
          <p:nvPr/>
        </p:nvSpPr>
        <p:spPr>
          <a:xfrm>
            <a:off x="6022365" y="4639963"/>
            <a:ext cx="1479898" cy="396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第三方数据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2515120" y="3993775"/>
            <a:ext cx="5185630" cy="1119089"/>
          </a:xfrm>
          <a:prstGeom prst="roundRect">
            <a:avLst>
              <a:gd name="adj" fmla="val 7480"/>
            </a:avLst>
          </a:prstGeom>
          <a:noFill/>
          <a:ln w="28575">
            <a:solidFill>
              <a:schemeClr val="accent5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圆角矩形 27"/>
          <p:cNvSpPr>
            <a:spLocks/>
          </p:cNvSpPr>
          <p:nvPr/>
        </p:nvSpPr>
        <p:spPr>
          <a:xfrm>
            <a:off x="3547316" y="5764923"/>
            <a:ext cx="1553374" cy="468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网络设备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服务器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28"/>
          <p:cNvSpPr>
            <a:spLocks/>
          </p:cNvSpPr>
          <p:nvPr/>
        </p:nvSpPr>
        <p:spPr>
          <a:xfrm>
            <a:off x="5250198" y="5764923"/>
            <a:ext cx="1415432" cy="468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恶意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样本</a:t>
            </a:r>
            <a:r>
              <a:rPr lang="en-US" altLang="zh-CN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原始数据包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角矩形 29"/>
          <p:cNvSpPr>
            <a:spLocks/>
          </p:cNvSpPr>
          <p:nvPr/>
        </p:nvSpPr>
        <p:spPr>
          <a:xfrm>
            <a:off x="6815138" y="5764923"/>
            <a:ext cx="1335197" cy="468000"/>
          </a:xfrm>
          <a:prstGeom prst="round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威胁情报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515119" y="1196752"/>
            <a:ext cx="5172769" cy="583784"/>
          </a:xfrm>
          <a:prstGeom prst="roundRect">
            <a:avLst>
              <a:gd name="adj" fmla="val 9833"/>
            </a:avLst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sz="11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圆角矩形 42"/>
          <p:cNvSpPr>
            <a:spLocks/>
          </p:cNvSpPr>
          <p:nvPr/>
        </p:nvSpPr>
        <p:spPr>
          <a:xfrm>
            <a:off x="4471461" y="1287268"/>
            <a:ext cx="1272947" cy="396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威胁响应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圆角矩形 43"/>
          <p:cNvSpPr>
            <a:spLocks/>
          </p:cNvSpPr>
          <p:nvPr/>
        </p:nvSpPr>
        <p:spPr>
          <a:xfrm>
            <a:off x="6206119" y="1280952"/>
            <a:ext cx="1206599" cy="39600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安全状况</a:t>
            </a:r>
            <a:endParaRPr lang="zh-CN" altLang="en-US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93667" y="444459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5"/>
                </a:solidFill>
                <a:latin typeface="微软雅黑" pitchFamily="34" charset="-122"/>
                <a:ea typeface="微软雅黑" pitchFamily="34" charset="-122"/>
              </a:rPr>
              <a:t>底层支持</a:t>
            </a:r>
            <a:endParaRPr lang="zh-CN" altLang="en-US" b="1" dirty="0">
              <a:solidFill>
                <a:schemeClr val="accent5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993666" y="2672461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chemeClr val="accent6"/>
                </a:solidFill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b="1" dirty="0">
              <a:solidFill>
                <a:schemeClr val="accent6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993667" y="137733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数据展示</a:t>
            </a:r>
            <a:endParaRPr lang="zh-CN" altLang="en-US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下箭头 7"/>
          <p:cNvSpPr/>
          <p:nvPr/>
        </p:nvSpPr>
        <p:spPr>
          <a:xfrm rot="10800000">
            <a:off x="3325800" y="5332876"/>
            <a:ext cx="288031" cy="36004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下箭头 37"/>
          <p:cNvSpPr/>
          <p:nvPr/>
        </p:nvSpPr>
        <p:spPr>
          <a:xfrm rot="10800000">
            <a:off x="6605894" y="5343634"/>
            <a:ext cx="288031" cy="36004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下箭头 39"/>
          <p:cNvSpPr/>
          <p:nvPr/>
        </p:nvSpPr>
        <p:spPr>
          <a:xfrm rot="10800000">
            <a:off x="4965847" y="5332875"/>
            <a:ext cx="288031" cy="360040"/>
          </a:xfrm>
          <a:prstGeom prst="downArrow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109083" y="5832284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数据源</a:t>
            </a:r>
            <a:endParaRPr lang="zh-CN" alt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2507629" y="1916832"/>
            <a:ext cx="5185630" cy="1932180"/>
          </a:xfrm>
          <a:prstGeom prst="roundRect">
            <a:avLst>
              <a:gd name="adj" fmla="val 5502"/>
            </a:avLst>
          </a:prstGeom>
          <a:noFill/>
          <a:ln w="28575">
            <a:solidFill>
              <a:schemeClr val="accent6"/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5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>
            <a:spLocks/>
          </p:cNvSpPr>
          <p:nvPr/>
        </p:nvSpPr>
        <p:spPr>
          <a:xfrm>
            <a:off x="2677727" y="3324455"/>
            <a:ext cx="1495526" cy="396000"/>
          </a:xfrm>
          <a:prstGeom prst="roundRect">
            <a:avLst/>
          </a:prstGeom>
          <a:solidFill>
            <a:schemeClr val="accent6"/>
          </a:solidFill>
          <a:ln w="28575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关联分析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圆角矩形 22"/>
          <p:cNvSpPr>
            <a:spLocks/>
          </p:cNvSpPr>
          <p:nvPr/>
        </p:nvSpPr>
        <p:spPr>
          <a:xfrm>
            <a:off x="3613831" y="2040985"/>
            <a:ext cx="2992062" cy="396000"/>
          </a:xfrm>
          <a:prstGeom prst="roundRect">
            <a:avLst/>
          </a:prstGeom>
          <a:solidFill>
            <a:schemeClr val="accent6"/>
          </a:solidFill>
          <a:ln w="28575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用户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网络</a:t>
            </a:r>
            <a:r>
              <a:rPr lang="en-US" altLang="zh-CN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应用异常行为检测</a:t>
            </a:r>
          </a:p>
        </p:txBody>
      </p:sp>
      <p:sp>
        <p:nvSpPr>
          <p:cNvPr id="41" name="圆角矩形 40"/>
          <p:cNvSpPr>
            <a:spLocks/>
          </p:cNvSpPr>
          <p:nvPr/>
        </p:nvSpPr>
        <p:spPr>
          <a:xfrm>
            <a:off x="4333911" y="3324455"/>
            <a:ext cx="1601126" cy="396000"/>
          </a:xfrm>
          <a:prstGeom prst="roundRect">
            <a:avLst/>
          </a:prstGeom>
          <a:solidFill>
            <a:schemeClr val="accent6"/>
          </a:solidFill>
          <a:ln w="28575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事件回溯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圆角矩形 41"/>
          <p:cNvSpPr>
            <a:spLocks/>
          </p:cNvSpPr>
          <p:nvPr/>
        </p:nvSpPr>
        <p:spPr>
          <a:xfrm>
            <a:off x="6065845" y="3324455"/>
            <a:ext cx="1436417" cy="396000"/>
          </a:xfrm>
          <a:prstGeom prst="roundRect">
            <a:avLst/>
          </a:prstGeom>
          <a:solidFill>
            <a:schemeClr val="accent6"/>
          </a:solidFill>
          <a:ln w="28575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机器学习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圆角矩形 45"/>
          <p:cNvSpPr>
            <a:spLocks/>
          </p:cNvSpPr>
          <p:nvPr/>
        </p:nvSpPr>
        <p:spPr>
          <a:xfrm>
            <a:off x="2677727" y="2680113"/>
            <a:ext cx="1495526" cy="396000"/>
          </a:xfrm>
          <a:prstGeom prst="roundRect">
            <a:avLst/>
          </a:prstGeom>
          <a:solidFill>
            <a:schemeClr val="accent6"/>
          </a:solidFill>
          <a:ln w="28575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匹配规则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圆角矩形 46"/>
          <p:cNvSpPr>
            <a:spLocks/>
          </p:cNvSpPr>
          <p:nvPr/>
        </p:nvSpPr>
        <p:spPr>
          <a:xfrm>
            <a:off x="4333911" y="2680113"/>
            <a:ext cx="1601125" cy="396000"/>
          </a:xfrm>
          <a:prstGeom prst="roundRect">
            <a:avLst/>
          </a:prstGeom>
          <a:solidFill>
            <a:schemeClr val="accent6"/>
          </a:solidFill>
          <a:ln w="28575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数字建模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圆角矩形 47"/>
          <p:cNvSpPr>
            <a:spLocks/>
          </p:cNvSpPr>
          <p:nvPr/>
        </p:nvSpPr>
        <p:spPr>
          <a:xfrm>
            <a:off x="6065846" y="2680113"/>
            <a:ext cx="1436417" cy="396000"/>
          </a:xfrm>
          <a:prstGeom prst="roundRect">
            <a:avLst/>
          </a:prstGeom>
          <a:solidFill>
            <a:schemeClr val="accent6"/>
          </a:solidFill>
          <a:ln w="28575"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模式识别</a:t>
            </a:r>
            <a:endParaRPr lang="en-US" altLang="zh-CN" sz="1400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圆角矩形 48"/>
          <p:cNvSpPr>
            <a:spLocks/>
          </p:cNvSpPr>
          <p:nvPr/>
        </p:nvSpPr>
        <p:spPr>
          <a:xfrm>
            <a:off x="2677727" y="4081347"/>
            <a:ext cx="4824535" cy="396000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数据存储</a:t>
            </a:r>
            <a:endParaRPr lang="en-US" altLang="zh-CN" sz="1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标题 3"/>
          <p:cNvSpPr txBox="1">
            <a:spLocks/>
          </p:cNvSpPr>
          <p:nvPr/>
        </p:nvSpPr>
        <p:spPr>
          <a:xfrm>
            <a:off x="214282" y="142852"/>
            <a:ext cx="5286412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态势感知技术架构</a:t>
            </a:r>
          </a:p>
        </p:txBody>
      </p:sp>
    </p:spTree>
    <p:extLst>
      <p:ext uri="{BB962C8B-B14F-4D97-AF65-F5344CB8AC3E}">
        <p14:creationId xmlns:p14="http://schemas.microsoft.com/office/powerpoint/2010/main" val="33919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圆角矩形 82"/>
          <p:cNvSpPr/>
          <p:nvPr/>
        </p:nvSpPr>
        <p:spPr>
          <a:xfrm>
            <a:off x="2415738" y="2924944"/>
            <a:ext cx="4748550" cy="722244"/>
          </a:xfrm>
          <a:prstGeom prst="roundRect">
            <a:avLst/>
          </a:prstGeom>
          <a:pattFill prst="dotGrid">
            <a:fgClr>
              <a:schemeClr val="accent5">
                <a:lumMod val="40000"/>
                <a:lumOff val="60000"/>
              </a:schemeClr>
            </a:fgClr>
            <a:bgClr>
              <a:schemeClr val="bg1"/>
            </a:bgClr>
          </a:patt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1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69194" y="2564904"/>
            <a:ext cx="63431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结构化数据类型：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设备日志、服务器日志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Netflow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SNMP</a:t>
            </a:r>
          </a:p>
        </p:txBody>
      </p:sp>
      <p:sp>
        <p:nvSpPr>
          <p:cNvPr id="36" name="矩形 35"/>
          <p:cNvSpPr/>
          <p:nvPr/>
        </p:nvSpPr>
        <p:spPr>
          <a:xfrm>
            <a:off x="369194" y="3717032"/>
            <a:ext cx="552448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非结构化数据类型：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僵木蠕和病毒样本、原始数据包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973250" y="4102040"/>
            <a:ext cx="3675423" cy="722244"/>
            <a:chOff x="2335936" y="5587076"/>
            <a:chExt cx="3675423" cy="722244"/>
          </a:xfrm>
        </p:grpSpPr>
        <p:sp>
          <p:nvSpPr>
            <p:cNvPr id="84" name="圆角矩形 83"/>
            <p:cNvSpPr/>
            <p:nvPr/>
          </p:nvSpPr>
          <p:spPr>
            <a:xfrm>
              <a:off x="2335936" y="5587076"/>
              <a:ext cx="3675423" cy="722244"/>
            </a:xfrm>
            <a:prstGeom prst="roundRect">
              <a:avLst/>
            </a:prstGeom>
            <a:pattFill prst="openDmnd">
              <a:fgClr>
                <a:schemeClr val="accent2">
                  <a:lumMod val="20000"/>
                  <a:lumOff val="80000"/>
                </a:schemeClr>
              </a:fgClr>
              <a:bgClr>
                <a:schemeClr val="bg1"/>
              </a:bgClr>
            </a:patt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1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0280" y="5647373"/>
              <a:ext cx="597149" cy="60767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grpSp>
          <p:nvGrpSpPr>
            <p:cNvPr id="3" name="组合 2"/>
            <p:cNvGrpSpPr/>
            <p:nvPr/>
          </p:nvGrpSpPr>
          <p:grpSpPr>
            <a:xfrm>
              <a:off x="2699792" y="5657797"/>
              <a:ext cx="624573" cy="616245"/>
              <a:chOff x="1922066" y="1239993"/>
              <a:chExt cx="392582" cy="387347"/>
            </a:xfrm>
          </p:grpSpPr>
          <p:sp>
            <p:nvSpPr>
              <p:cNvPr id="23" name="椭圆 179"/>
              <p:cNvSpPr>
                <a:spLocks noChangeAspect="1"/>
              </p:cNvSpPr>
              <p:nvPr/>
            </p:nvSpPr>
            <p:spPr bwMode="auto">
              <a:xfrm>
                <a:off x="1922066" y="1239993"/>
                <a:ext cx="392582" cy="387347"/>
              </a:xfrm>
              <a:prstGeom prst="ellipse">
                <a:avLst/>
              </a:prstGeom>
              <a:solidFill>
                <a:srgbClr val="C00000"/>
              </a:solidFill>
              <a:ln w="1270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buClr>
                    <a:srgbClr val="CC9900"/>
                  </a:buClr>
                  <a:buFont typeface="Wingdings" pitchFamily="2" charset="2"/>
                  <a:buChar char="n"/>
                </a:pPr>
                <a:endParaRPr lang="zh-CN" altLang="en-US" sz="1600"/>
              </a:p>
            </p:txBody>
          </p:sp>
          <p:pic>
            <p:nvPicPr>
              <p:cNvPr id="24" name="Picture 16"/>
              <p:cNvPicPr>
                <a:picLocks noChangeAspect="1" noChangeArrowheads="1"/>
              </p:cNvPicPr>
              <p:nvPr/>
            </p:nvPicPr>
            <p:blipFill>
              <a:blip r:embed="rId3" cstate="print">
                <a:lum bright="70000" contrast="-70000"/>
              </a:blip>
              <a:srcRect/>
              <a:stretch>
                <a:fillRect/>
              </a:stretch>
            </p:blipFill>
            <p:spPr bwMode="auto">
              <a:xfrm>
                <a:off x="1956643" y="1275445"/>
                <a:ext cx="355751" cy="3054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6" name="组合 320"/>
            <p:cNvGrpSpPr>
              <a:grpSpLocks/>
            </p:cNvGrpSpPr>
            <p:nvPr/>
          </p:nvGrpSpPr>
          <p:grpSpPr bwMode="auto">
            <a:xfrm>
              <a:off x="4978726" y="5641352"/>
              <a:ext cx="601386" cy="664516"/>
              <a:chOff x="2831135" y="2022875"/>
              <a:chExt cx="336684" cy="364567"/>
            </a:xfrm>
          </p:grpSpPr>
          <p:sp>
            <p:nvSpPr>
              <p:cNvPr id="27" name="椭圆 176"/>
              <p:cNvSpPr>
                <a:spLocks noChangeAspect="1"/>
              </p:cNvSpPr>
              <p:nvPr/>
            </p:nvSpPr>
            <p:spPr bwMode="auto">
              <a:xfrm>
                <a:off x="2831135" y="2022875"/>
                <a:ext cx="336684" cy="336684"/>
              </a:xfrm>
              <a:prstGeom prst="ellipse">
                <a:avLst/>
              </a:prstGeom>
              <a:solidFill>
                <a:srgbClr val="C00000"/>
              </a:solidFill>
              <a:ln w="12700" algn="ctr">
                <a:noFill/>
                <a:round/>
                <a:headEnd/>
                <a:tailEnd/>
              </a:ln>
            </p:spPr>
            <p:txBody>
              <a:bodyPr/>
              <a:lstStyle/>
              <a:p>
                <a:pPr defTabSz="914400">
                  <a:buClr>
                    <a:srgbClr val="CC9900"/>
                  </a:buClr>
                  <a:buFont typeface="Wingdings" pitchFamily="2" charset="2"/>
                  <a:buChar char="n"/>
                </a:pPr>
                <a:endParaRPr lang="zh-CN" altLang="en-US" sz="1600"/>
              </a:p>
            </p:txBody>
          </p:sp>
          <p:pic>
            <p:nvPicPr>
              <p:cNvPr id="28" name="Picture 11"/>
              <p:cNvPicPr>
                <a:picLocks noChangeAspect="1" noChangeArrowheads="1"/>
              </p:cNvPicPr>
              <p:nvPr/>
            </p:nvPicPr>
            <p:blipFill>
              <a:blip r:embed="rId4" cstate="print">
                <a:lum bright="70000" contrast="-70000"/>
              </a:blip>
              <a:srcRect/>
              <a:stretch>
                <a:fillRect/>
              </a:stretch>
            </p:blipFill>
            <p:spPr bwMode="auto">
              <a:xfrm>
                <a:off x="2844449" y="2044933"/>
                <a:ext cx="292257" cy="34250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32" name="组合 31"/>
          <p:cNvGrpSpPr/>
          <p:nvPr/>
        </p:nvGrpSpPr>
        <p:grpSpPr>
          <a:xfrm>
            <a:off x="2822662" y="3018267"/>
            <a:ext cx="558057" cy="546992"/>
            <a:chOff x="2627491" y="2895614"/>
            <a:chExt cx="689851" cy="676173"/>
          </a:xfrm>
        </p:grpSpPr>
        <p:sp>
          <p:nvSpPr>
            <p:cNvPr id="33" name="圆角矩形 32"/>
            <p:cNvSpPr/>
            <p:nvPr/>
          </p:nvSpPr>
          <p:spPr bwMode="auto">
            <a:xfrm>
              <a:off x="2627491" y="2895614"/>
              <a:ext cx="689851" cy="676173"/>
            </a:xfrm>
            <a:prstGeom prst="roundRect">
              <a:avLst/>
            </a:prstGeom>
            <a:solidFill>
              <a:srgbClr val="4D87C7"/>
            </a:solidFill>
            <a:ln w="12700">
              <a:noFill/>
            </a:ln>
            <a:effectLst/>
          </p:spPr>
          <p:txBody>
            <a:bodyPr anchor="ctr"/>
            <a:lstStyle/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b="1" kern="0" dirty="0">
                <a:solidFill>
                  <a:schemeClr val="bg1">
                    <a:lumMod val="75000"/>
                  </a:schemeClr>
                </a:solidFill>
                <a:latin typeface="FrutigerNext LT Medium" pitchFamily="34" charset="0"/>
                <a:ea typeface="华文细黑" pitchFamily="2" charset="-122"/>
              </a:endParaRPr>
            </a:p>
          </p:txBody>
        </p:sp>
        <p:grpSp>
          <p:nvGrpSpPr>
            <p:cNvPr id="34" name="组合 228"/>
            <p:cNvGrpSpPr>
              <a:grpSpLocks noChangeAspect="1"/>
            </p:cNvGrpSpPr>
            <p:nvPr/>
          </p:nvGrpSpPr>
          <p:grpSpPr>
            <a:xfrm>
              <a:off x="2747789" y="3047175"/>
              <a:ext cx="452501" cy="360000"/>
              <a:chOff x="-1659112" y="3955225"/>
              <a:chExt cx="734460" cy="584321"/>
            </a:xfrm>
            <a:solidFill>
              <a:schemeClr val="bg1"/>
            </a:solidFill>
          </p:grpSpPr>
          <p:sp>
            <p:nvSpPr>
              <p:cNvPr id="35" name="Freeform 61"/>
              <p:cNvSpPr>
                <a:spLocks noEditPoints="1"/>
              </p:cNvSpPr>
              <p:nvPr/>
            </p:nvSpPr>
            <p:spPr bwMode="auto">
              <a:xfrm>
                <a:off x="-1659112" y="3955225"/>
                <a:ext cx="649246" cy="170427"/>
              </a:xfrm>
              <a:custGeom>
                <a:avLst/>
                <a:gdLst/>
                <a:ahLst/>
                <a:cxnLst>
                  <a:cxn ang="0">
                    <a:pos x="38" y="0"/>
                  </a:cxn>
                  <a:cxn ang="0">
                    <a:pos x="30" y="2"/>
                  </a:cxn>
                  <a:cxn ang="0">
                    <a:pos x="16" y="6"/>
                  </a:cxn>
                  <a:cxn ang="0">
                    <a:pos x="6" y="16"/>
                  </a:cxn>
                  <a:cxn ang="0">
                    <a:pos x="0" y="28"/>
                  </a:cxn>
                  <a:cxn ang="0">
                    <a:pos x="0" y="48"/>
                  </a:cxn>
                  <a:cxn ang="0">
                    <a:pos x="0" y="56"/>
                  </a:cxn>
                  <a:cxn ang="0">
                    <a:pos x="6" y="68"/>
                  </a:cxn>
                  <a:cxn ang="0">
                    <a:pos x="16" y="78"/>
                  </a:cxn>
                  <a:cxn ang="0">
                    <a:pos x="30" y="84"/>
                  </a:cxn>
                  <a:cxn ang="0">
                    <a:pos x="282" y="84"/>
                  </a:cxn>
                  <a:cxn ang="0">
                    <a:pos x="290" y="84"/>
                  </a:cxn>
                  <a:cxn ang="0">
                    <a:pos x="304" y="78"/>
                  </a:cxn>
                  <a:cxn ang="0">
                    <a:pos x="314" y="68"/>
                  </a:cxn>
                  <a:cxn ang="0">
                    <a:pos x="320" y="56"/>
                  </a:cxn>
                  <a:cxn ang="0">
                    <a:pos x="320" y="36"/>
                  </a:cxn>
                  <a:cxn ang="0">
                    <a:pos x="320" y="28"/>
                  </a:cxn>
                  <a:cxn ang="0">
                    <a:pos x="314" y="16"/>
                  </a:cxn>
                  <a:cxn ang="0">
                    <a:pos x="304" y="6"/>
                  </a:cxn>
                  <a:cxn ang="0">
                    <a:pos x="290" y="2"/>
                  </a:cxn>
                  <a:cxn ang="0">
                    <a:pos x="282" y="0"/>
                  </a:cxn>
                  <a:cxn ang="0">
                    <a:pos x="48" y="56"/>
                  </a:cxn>
                  <a:cxn ang="0">
                    <a:pos x="38" y="52"/>
                  </a:cxn>
                  <a:cxn ang="0">
                    <a:pos x="34" y="42"/>
                  </a:cxn>
                  <a:cxn ang="0">
                    <a:pos x="36" y="36"/>
                  </a:cxn>
                  <a:cxn ang="0">
                    <a:pos x="44" y="30"/>
                  </a:cxn>
                  <a:cxn ang="0">
                    <a:pos x="48" y="28"/>
                  </a:cxn>
                  <a:cxn ang="0">
                    <a:pos x="58" y="32"/>
                  </a:cxn>
                  <a:cxn ang="0">
                    <a:pos x="62" y="42"/>
                  </a:cxn>
                  <a:cxn ang="0">
                    <a:pos x="62" y="48"/>
                  </a:cxn>
                  <a:cxn ang="0">
                    <a:pos x="54" y="54"/>
                  </a:cxn>
                  <a:cxn ang="0">
                    <a:pos x="48" y="56"/>
                  </a:cxn>
                </a:cxnLst>
                <a:rect l="0" t="0" r="r" b="b"/>
                <a:pathLst>
                  <a:path w="320" h="84">
                    <a:moveTo>
                      <a:pt x="282" y="0"/>
                    </a:move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16" y="6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2" y="62"/>
                    </a:lnTo>
                    <a:lnTo>
                      <a:pt x="6" y="68"/>
                    </a:lnTo>
                    <a:lnTo>
                      <a:pt x="12" y="74"/>
                    </a:lnTo>
                    <a:lnTo>
                      <a:pt x="16" y="78"/>
                    </a:lnTo>
                    <a:lnTo>
                      <a:pt x="24" y="82"/>
                    </a:lnTo>
                    <a:lnTo>
                      <a:pt x="30" y="84"/>
                    </a:lnTo>
                    <a:lnTo>
                      <a:pt x="38" y="84"/>
                    </a:lnTo>
                    <a:lnTo>
                      <a:pt x="282" y="84"/>
                    </a:lnTo>
                    <a:lnTo>
                      <a:pt x="282" y="84"/>
                    </a:lnTo>
                    <a:lnTo>
                      <a:pt x="290" y="84"/>
                    </a:lnTo>
                    <a:lnTo>
                      <a:pt x="296" y="82"/>
                    </a:lnTo>
                    <a:lnTo>
                      <a:pt x="304" y="78"/>
                    </a:lnTo>
                    <a:lnTo>
                      <a:pt x="310" y="74"/>
                    </a:lnTo>
                    <a:lnTo>
                      <a:pt x="314" y="68"/>
                    </a:lnTo>
                    <a:lnTo>
                      <a:pt x="318" y="62"/>
                    </a:lnTo>
                    <a:lnTo>
                      <a:pt x="320" y="56"/>
                    </a:lnTo>
                    <a:lnTo>
                      <a:pt x="320" y="48"/>
                    </a:lnTo>
                    <a:lnTo>
                      <a:pt x="320" y="36"/>
                    </a:lnTo>
                    <a:lnTo>
                      <a:pt x="320" y="36"/>
                    </a:lnTo>
                    <a:lnTo>
                      <a:pt x="320" y="28"/>
                    </a:lnTo>
                    <a:lnTo>
                      <a:pt x="318" y="22"/>
                    </a:lnTo>
                    <a:lnTo>
                      <a:pt x="314" y="16"/>
                    </a:lnTo>
                    <a:lnTo>
                      <a:pt x="310" y="10"/>
                    </a:lnTo>
                    <a:lnTo>
                      <a:pt x="304" y="6"/>
                    </a:lnTo>
                    <a:lnTo>
                      <a:pt x="296" y="4"/>
                    </a:lnTo>
                    <a:lnTo>
                      <a:pt x="290" y="2"/>
                    </a:lnTo>
                    <a:lnTo>
                      <a:pt x="282" y="0"/>
                    </a:lnTo>
                    <a:lnTo>
                      <a:pt x="282" y="0"/>
                    </a:lnTo>
                    <a:close/>
                    <a:moveTo>
                      <a:pt x="48" y="56"/>
                    </a:moveTo>
                    <a:lnTo>
                      <a:pt x="48" y="56"/>
                    </a:lnTo>
                    <a:lnTo>
                      <a:pt x="44" y="54"/>
                    </a:lnTo>
                    <a:lnTo>
                      <a:pt x="38" y="52"/>
                    </a:lnTo>
                    <a:lnTo>
                      <a:pt x="36" y="48"/>
                    </a:lnTo>
                    <a:lnTo>
                      <a:pt x="34" y="42"/>
                    </a:lnTo>
                    <a:lnTo>
                      <a:pt x="34" y="42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44" y="30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54" y="30"/>
                    </a:lnTo>
                    <a:lnTo>
                      <a:pt x="58" y="32"/>
                    </a:lnTo>
                    <a:lnTo>
                      <a:pt x="62" y="36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8"/>
                    </a:lnTo>
                    <a:lnTo>
                      <a:pt x="58" y="52"/>
                    </a:lnTo>
                    <a:lnTo>
                      <a:pt x="54" y="54"/>
                    </a:lnTo>
                    <a:lnTo>
                      <a:pt x="48" y="56"/>
                    </a:lnTo>
                    <a:lnTo>
                      <a:pt x="48" y="5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37" name="Freeform 62"/>
              <p:cNvSpPr>
                <a:spLocks noEditPoints="1"/>
              </p:cNvSpPr>
              <p:nvPr/>
            </p:nvSpPr>
            <p:spPr bwMode="auto">
              <a:xfrm>
                <a:off x="-1659112" y="4365061"/>
                <a:ext cx="612726" cy="170427"/>
              </a:xfrm>
              <a:custGeom>
                <a:avLst/>
                <a:gdLst/>
                <a:ahLst/>
                <a:cxnLst>
                  <a:cxn ang="0">
                    <a:pos x="284" y="60"/>
                  </a:cxn>
                  <a:cxn ang="0">
                    <a:pos x="284" y="60"/>
                  </a:cxn>
                  <a:cxn ang="0">
                    <a:pos x="274" y="62"/>
                  </a:cxn>
                  <a:cxn ang="0">
                    <a:pos x="264" y="62"/>
                  </a:cxn>
                  <a:cxn ang="0">
                    <a:pos x="264" y="62"/>
                  </a:cxn>
                  <a:cxn ang="0">
                    <a:pos x="256" y="62"/>
                  </a:cxn>
                  <a:cxn ang="0">
                    <a:pos x="256" y="62"/>
                  </a:cxn>
                  <a:cxn ang="0">
                    <a:pos x="240" y="58"/>
                  </a:cxn>
                  <a:cxn ang="0">
                    <a:pos x="224" y="52"/>
                  </a:cxn>
                  <a:cxn ang="0">
                    <a:pos x="210" y="42"/>
                  </a:cxn>
                  <a:cxn ang="0">
                    <a:pos x="196" y="30"/>
                  </a:cxn>
                  <a:cxn ang="0">
                    <a:pos x="196" y="30"/>
                  </a:cxn>
                  <a:cxn ang="0">
                    <a:pos x="188" y="16"/>
                  </a:cxn>
                  <a:cxn ang="0">
                    <a:pos x="180" y="0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30" y="2"/>
                  </a:cxn>
                  <a:cxn ang="0">
                    <a:pos x="24" y="4"/>
                  </a:cxn>
                  <a:cxn ang="0">
                    <a:pos x="16" y="6"/>
                  </a:cxn>
                  <a:cxn ang="0">
                    <a:pos x="12" y="12"/>
                  </a:cxn>
                  <a:cxn ang="0">
                    <a:pos x="6" y="16"/>
                  </a:cxn>
                  <a:cxn ang="0">
                    <a:pos x="2" y="22"/>
                  </a:cxn>
                  <a:cxn ang="0">
                    <a:pos x="0" y="28"/>
                  </a:cxn>
                  <a:cxn ang="0">
                    <a:pos x="0" y="36"/>
                  </a:cxn>
                  <a:cxn ang="0">
                    <a:pos x="0" y="50"/>
                  </a:cxn>
                  <a:cxn ang="0">
                    <a:pos x="0" y="50"/>
                  </a:cxn>
                  <a:cxn ang="0">
                    <a:pos x="0" y="56"/>
                  </a:cxn>
                  <a:cxn ang="0">
                    <a:pos x="2" y="64"/>
                  </a:cxn>
                  <a:cxn ang="0">
                    <a:pos x="6" y="68"/>
                  </a:cxn>
                  <a:cxn ang="0">
                    <a:pos x="12" y="74"/>
                  </a:cxn>
                  <a:cxn ang="0">
                    <a:pos x="16" y="78"/>
                  </a:cxn>
                  <a:cxn ang="0">
                    <a:pos x="24" y="82"/>
                  </a:cxn>
                  <a:cxn ang="0">
                    <a:pos x="30" y="84"/>
                  </a:cxn>
                  <a:cxn ang="0">
                    <a:pos x="38" y="84"/>
                  </a:cxn>
                  <a:cxn ang="0">
                    <a:pos x="282" y="84"/>
                  </a:cxn>
                  <a:cxn ang="0">
                    <a:pos x="282" y="84"/>
                  </a:cxn>
                  <a:cxn ang="0">
                    <a:pos x="292" y="84"/>
                  </a:cxn>
                  <a:cxn ang="0">
                    <a:pos x="302" y="80"/>
                  </a:cxn>
                  <a:cxn ang="0">
                    <a:pos x="284" y="60"/>
                  </a:cxn>
                  <a:cxn ang="0">
                    <a:pos x="48" y="56"/>
                  </a:cxn>
                  <a:cxn ang="0">
                    <a:pos x="48" y="56"/>
                  </a:cxn>
                  <a:cxn ang="0">
                    <a:pos x="44" y="56"/>
                  </a:cxn>
                  <a:cxn ang="0">
                    <a:pos x="38" y="52"/>
                  </a:cxn>
                  <a:cxn ang="0">
                    <a:pos x="36" y="48"/>
                  </a:cxn>
                  <a:cxn ang="0">
                    <a:pos x="34" y="42"/>
                  </a:cxn>
                  <a:cxn ang="0">
                    <a:pos x="34" y="42"/>
                  </a:cxn>
                  <a:cxn ang="0">
                    <a:pos x="36" y="38"/>
                  </a:cxn>
                  <a:cxn ang="0">
                    <a:pos x="38" y="34"/>
                  </a:cxn>
                  <a:cxn ang="0">
                    <a:pos x="44" y="30"/>
                  </a:cxn>
                  <a:cxn ang="0">
                    <a:pos x="48" y="30"/>
                  </a:cxn>
                  <a:cxn ang="0">
                    <a:pos x="48" y="30"/>
                  </a:cxn>
                  <a:cxn ang="0">
                    <a:pos x="54" y="30"/>
                  </a:cxn>
                  <a:cxn ang="0">
                    <a:pos x="58" y="34"/>
                  </a:cxn>
                  <a:cxn ang="0">
                    <a:pos x="62" y="38"/>
                  </a:cxn>
                  <a:cxn ang="0">
                    <a:pos x="62" y="42"/>
                  </a:cxn>
                  <a:cxn ang="0">
                    <a:pos x="62" y="42"/>
                  </a:cxn>
                  <a:cxn ang="0">
                    <a:pos x="62" y="48"/>
                  </a:cxn>
                  <a:cxn ang="0">
                    <a:pos x="58" y="52"/>
                  </a:cxn>
                  <a:cxn ang="0">
                    <a:pos x="54" y="56"/>
                  </a:cxn>
                  <a:cxn ang="0">
                    <a:pos x="48" y="56"/>
                  </a:cxn>
                  <a:cxn ang="0">
                    <a:pos x="48" y="56"/>
                  </a:cxn>
                </a:cxnLst>
                <a:rect l="0" t="0" r="r" b="b"/>
                <a:pathLst>
                  <a:path w="302" h="84">
                    <a:moveTo>
                      <a:pt x="284" y="60"/>
                    </a:moveTo>
                    <a:lnTo>
                      <a:pt x="284" y="60"/>
                    </a:lnTo>
                    <a:lnTo>
                      <a:pt x="274" y="62"/>
                    </a:lnTo>
                    <a:lnTo>
                      <a:pt x="264" y="62"/>
                    </a:lnTo>
                    <a:lnTo>
                      <a:pt x="264" y="62"/>
                    </a:lnTo>
                    <a:lnTo>
                      <a:pt x="256" y="62"/>
                    </a:lnTo>
                    <a:lnTo>
                      <a:pt x="256" y="62"/>
                    </a:lnTo>
                    <a:lnTo>
                      <a:pt x="240" y="58"/>
                    </a:lnTo>
                    <a:lnTo>
                      <a:pt x="224" y="52"/>
                    </a:lnTo>
                    <a:lnTo>
                      <a:pt x="210" y="42"/>
                    </a:lnTo>
                    <a:lnTo>
                      <a:pt x="196" y="30"/>
                    </a:lnTo>
                    <a:lnTo>
                      <a:pt x="196" y="30"/>
                    </a:lnTo>
                    <a:lnTo>
                      <a:pt x="188" y="16"/>
                    </a:lnTo>
                    <a:lnTo>
                      <a:pt x="180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2"/>
                    </a:lnTo>
                    <a:lnTo>
                      <a:pt x="24" y="4"/>
                    </a:lnTo>
                    <a:lnTo>
                      <a:pt x="16" y="6"/>
                    </a:lnTo>
                    <a:lnTo>
                      <a:pt x="12" y="12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36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56"/>
                    </a:lnTo>
                    <a:lnTo>
                      <a:pt x="2" y="64"/>
                    </a:lnTo>
                    <a:lnTo>
                      <a:pt x="6" y="68"/>
                    </a:lnTo>
                    <a:lnTo>
                      <a:pt x="12" y="74"/>
                    </a:lnTo>
                    <a:lnTo>
                      <a:pt x="16" y="78"/>
                    </a:lnTo>
                    <a:lnTo>
                      <a:pt x="24" y="82"/>
                    </a:lnTo>
                    <a:lnTo>
                      <a:pt x="30" y="84"/>
                    </a:lnTo>
                    <a:lnTo>
                      <a:pt x="38" y="84"/>
                    </a:lnTo>
                    <a:lnTo>
                      <a:pt x="282" y="84"/>
                    </a:lnTo>
                    <a:lnTo>
                      <a:pt x="282" y="84"/>
                    </a:lnTo>
                    <a:lnTo>
                      <a:pt x="292" y="84"/>
                    </a:lnTo>
                    <a:lnTo>
                      <a:pt x="302" y="80"/>
                    </a:lnTo>
                    <a:lnTo>
                      <a:pt x="284" y="60"/>
                    </a:lnTo>
                    <a:close/>
                    <a:moveTo>
                      <a:pt x="48" y="56"/>
                    </a:moveTo>
                    <a:lnTo>
                      <a:pt x="48" y="56"/>
                    </a:lnTo>
                    <a:lnTo>
                      <a:pt x="44" y="56"/>
                    </a:lnTo>
                    <a:lnTo>
                      <a:pt x="38" y="52"/>
                    </a:lnTo>
                    <a:lnTo>
                      <a:pt x="36" y="48"/>
                    </a:lnTo>
                    <a:lnTo>
                      <a:pt x="34" y="42"/>
                    </a:lnTo>
                    <a:lnTo>
                      <a:pt x="34" y="42"/>
                    </a:lnTo>
                    <a:lnTo>
                      <a:pt x="36" y="38"/>
                    </a:lnTo>
                    <a:lnTo>
                      <a:pt x="38" y="34"/>
                    </a:lnTo>
                    <a:lnTo>
                      <a:pt x="44" y="30"/>
                    </a:lnTo>
                    <a:lnTo>
                      <a:pt x="48" y="30"/>
                    </a:lnTo>
                    <a:lnTo>
                      <a:pt x="48" y="30"/>
                    </a:lnTo>
                    <a:lnTo>
                      <a:pt x="54" y="30"/>
                    </a:lnTo>
                    <a:lnTo>
                      <a:pt x="58" y="34"/>
                    </a:lnTo>
                    <a:lnTo>
                      <a:pt x="62" y="38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8"/>
                    </a:lnTo>
                    <a:lnTo>
                      <a:pt x="58" y="52"/>
                    </a:lnTo>
                    <a:lnTo>
                      <a:pt x="54" y="56"/>
                    </a:lnTo>
                    <a:lnTo>
                      <a:pt x="48" y="56"/>
                    </a:lnTo>
                    <a:lnTo>
                      <a:pt x="48" y="5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38" name="Freeform 63"/>
              <p:cNvSpPr>
                <a:spLocks noEditPoints="1"/>
              </p:cNvSpPr>
              <p:nvPr/>
            </p:nvSpPr>
            <p:spPr bwMode="auto">
              <a:xfrm>
                <a:off x="-1659112" y="4166230"/>
                <a:ext cx="438241" cy="170427"/>
              </a:xfrm>
              <a:custGeom>
                <a:avLst/>
                <a:gdLst/>
                <a:ahLst/>
                <a:cxnLst>
                  <a:cxn ang="0">
                    <a:pos x="176" y="64"/>
                  </a:cxn>
                  <a:cxn ang="0">
                    <a:pos x="176" y="64"/>
                  </a:cxn>
                  <a:cxn ang="0">
                    <a:pos x="180" y="46"/>
                  </a:cxn>
                  <a:cxn ang="0">
                    <a:pos x="188" y="28"/>
                  </a:cxn>
                  <a:cxn ang="0">
                    <a:pos x="200" y="12"/>
                  </a:cxn>
                  <a:cxn ang="0">
                    <a:pos x="216" y="0"/>
                  </a:cxn>
                  <a:cxn ang="0">
                    <a:pos x="38" y="0"/>
                  </a:cxn>
                  <a:cxn ang="0">
                    <a:pos x="38" y="0"/>
                  </a:cxn>
                  <a:cxn ang="0">
                    <a:pos x="30" y="0"/>
                  </a:cxn>
                  <a:cxn ang="0">
                    <a:pos x="24" y="2"/>
                  </a:cxn>
                  <a:cxn ang="0">
                    <a:pos x="16" y="6"/>
                  </a:cxn>
                  <a:cxn ang="0">
                    <a:pos x="12" y="10"/>
                  </a:cxn>
                  <a:cxn ang="0">
                    <a:pos x="6" y="16"/>
                  </a:cxn>
                  <a:cxn ang="0">
                    <a:pos x="2" y="22"/>
                  </a:cxn>
                  <a:cxn ang="0">
                    <a:pos x="0" y="28"/>
                  </a:cxn>
                  <a:cxn ang="0">
                    <a:pos x="0" y="34"/>
                  </a:cxn>
                  <a:cxn ang="0">
                    <a:pos x="0" y="48"/>
                  </a:cxn>
                  <a:cxn ang="0">
                    <a:pos x="0" y="48"/>
                  </a:cxn>
                  <a:cxn ang="0">
                    <a:pos x="0" y="56"/>
                  </a:cxn>
                  <a:cxn ang="0">
                    <a:pos x="2" y="62"/>
                  </a:cxn>
                  <a:cxn ang="0">
                    <a:pos x="6" y="68"/>
                  </a:cxn>
                  <a:cxn ang="0">
                    <a:pos x="12" y="74"/>
                  </a:cxn>
                  <a:cxn ang="0">
                    <a:pos x="16" y="78"/>
                  </a:cxn>
                  <a:cxn ang="0">
                    <a:pos x="24" y="80"/>
                  </a:cxn>
                  <a:cxn ang="0">
                    <a:pos x="30" y="82"/>
                  </a:cxn>
                  <a:cxn ang="0">
                    <a:pos x="38" y="84"/>
                  </a:cxn>
                  <a:cxn ang="0">
                    <a:pos x="178" y="84"/>
                  </a:cxn>
                  <a:cxn ang="0">
                    <a:pos x="178" y="84"/>
                  </a:cxn>
                  <a:cxn ang="0">
                    <a:pos x="176" y="64"/>
                  </a:cxn>
                  <a:cxn ang="0">
                    <a:pos x="176" y="64"/>
                  </a:cxn>
                  <a:cxn ang="0">
                    <a:pos x="48" y="56"/>
                  </a:cxn>
                  <a:cxn ang="0">
                    <a:pos x="48" y="56"/>
                  </a:cxn>
                  <a:cxn ang="0">
                    <a:pos x="44" y="54"/>
                  </a:cxn>
                  <a:cxn ang="0">
                    <a:pos x="38" y="52"/>
                  </a:cxn>
                  <a:cxn ang="0">
                    <a:pos x="36" y="46"/>
                  </a:cxn>
                  <a:cxn ang="0">
                    <a:pos x="34" y="42"/>
                  </a:cxn>
                  <a:cxn ang="0">
                    <a:pos x="34" y="42"/>
                  </a:cxn>
                  <a:cxn ang="0">
                    <a:pos x="36" y="36"/>
                  </a:cxn>
                  <a:cxn ang="0">
                    <a:pos x="38" y="32"/>
                  </a:cxn>
                  <a:cxn ang="0">
                    <a:pos x="44" y="30"/>
                  </a:cxn>
                  <a:cxn ang="0">
                    <a:pos x="48" y="28"/>
                  </a:cxn>
                  <a:cxn ang="0">
                    <a:pos x="48" y="28"/>
                  </a:cxn>
                  <a:cxn ang="0">
                    <a:pos x="54" y="30"/>
                  </a:cxn>
                  <a:cxn ang="0">
                    <a:pos x="58" y="32"/>
                  </a:cxn>
                  <a:cxn ang="0">
                    <a:pos x="62" y="36"/>
                  </a:cxn>
                  <a:cxn ang="0">
                    <a:pos x="62" y="42"/>
                  </a:cxn>
                  <a:cxn ang="0">
                    <a:pos x="62" y="42"/>
                  </a:cxn>
                  <a:cxn ang="0">
                    <a:pos x="62" y="46"/>
                  </a:cxn>
                  <a:cxn ang="0">
                    <a:pos x="58" y="52"/>
                  </a:cxn>
                  <a:cxn ang="0">
                    <a:pos x="54" y="54"/>
                  </a:cxn>
                  <a:cxn ang="0">
                    <a:pos x="48" y="56"/>
                  </a:cxn>
                  <a:cxn ang="0">
                    <a:pos x="48" y="56"/>
                  </a:cxn>
                </a:cxnLst>
                <a:rect l="0" t="0" r="r" b="b"/>
                <a:pathLst>
                  <a:path w="216" h="84">
                    <a:moveTo>
                      <a:pt x="176" y="64"/>
                    </a:moveTo>
                    <a:lnTo>
                      <a:pt x="176" y="64"/>
                    </a:lnTo>
                    <a:lnTo>
                      <a:pt x="180" y="46"/>
                    </a:lnTo>
                    <a:lnTo>
                      <a:pt x="188" y="28"/>
                    </a:lnTo>
                    <a:lnTo>
                      <a:pt x="200" y="12"/>
                    </a:lnTo>
                    <a:lnTo>
                      <a:pt x="216" y="0"/>
                    </a:lnTo>
                    <a:lnTo>
                      <a:pt x="38" y="0"/>
                    </a:lnTo>
                    <a:lnTo>
                      <a:pt x="38" y="0"/>
                    </a:lnTo>
                    <a:lnTo>
                      <a:pt x="30" y="0"/>
                    </a:lnTo>
                    <a:lnTo>
                      <a:pt x="24" y="2"/>
                    </a:lnTo>
                    <a:lnTo>
                      <a:pt x="16" y="6"/>
                    </a:lnTo>
                    <a:lnTo>
                      <a:pt x="12" y="10"/>
                    </a:lnTo>
                    <a:lnTo>
                      <a:pt x="6" y="16"/>
                    </a:lnTo>
                    <a:lnTo>
                      <a:pt x="2" y="22"/>
                    </a:lnTo>
                    <a:lnTo>
                      <a:pt x="0" y="28"/>
                    </a:lnTo>
                    <a:lnTo>
                      <a:pt x="0" y="34"/>
                    </a:lnTo>
                    <a:lnTo>
                      <a:pt x="0" y="48"/>
                    </a:lnTo>
                    <a:lnTo>
                      <a:pt x="0" y="48"/>
                    </a:lnTo>
                    <a:lnTo>
                      <a:pt x="0" y="56"/>
                    </a:lnTo>
                    <a:lnTo>
                      <a:pt x="2" y="62"/>
                    </a:lnTo>
                    <a:lnTo>
                      <a:pt x="6" y="68"/>
                    </a:lnTo>
                    <a:lnTo>
                      <a:pt x="12" y="74"/>
                    </a:lnTo>
                    <a:lnTo>
                      <a:pt x="16" y="78"/>
                    </a:lnTo>
                    <a:lnTo>
                      <a:pt x="24" y="80"/>
                    </a:lnTo>
                    <a:lnTo>
                      <a:pt x="30" y="82"/>
                    </a:lnTo>
                    <a:lnTo>
                      <a:pt x="38" y="84"/>
                    </a:lnTo>
                    <a:lnTo>
                      <a:pt x="178" y="84"/>
                    </a:lnTo>
                    <a:lnTo>
                      <a:pt x="178" y="84"/>
                    </a:lnTo>
                    <a:lnTo>
                      <a:pt x="176" y="64"/>
                    </a:lnTo>
                    <a:lnTo>
                      <a:pt x="176" y="64"/>
                    </a:lnTo>
                    <a:close/>
                    <a:moveTo>
                      <a:pt x="48" y="56"/>
                    </a:moveTo>
                    <a:lnTo>
                      <a:pt x="48" y="56"/>
                    </a:lnTo>
                    <a:lnTo>
                      <a:pt x="44" y="54"/>
                    </a:lnTo>
                    <a:lnTo>
                      <a:pt x="38" y="52"/>
                    </a:lnTo>
                    <a:lnTo>
                      <a:pt x="36" y="46"/>
                    </a:lnTo>
                    <a:lnTo>
                      <a:pt x="34" y="42"/>
                    </a:lnTo>
                    <a:lnTo>
                      <a:pt x="34" y="42"/>
                    </a:lnTo>
                    <a:lnTo>
                      <a:pt x="36" y="36"/>
                    </a:lnTo>
                    <a:lnTo>
                      <a:pt x="38" y="32"/>
                    </a:lnTo>
                    <a:lnTo>
                      <a:pt x="44" y="30"/>
                    </a:lnTo>
                    <a:lnTo>
                      <a:pt x="48" y="28"/>
                    </a:lnTo>
                    <a:lnTo>
                      <a:pt x="48" y="28"/>
                    </a:lnTo>
                    <a:lnTo>
                      <a:pt x="54" y="30"/>
                    </a:lnTo>
                    <a:lnTo>
                      <a:pt x="58" y="32"/>
                    </a:lnTo>
                    <a:lnTo>
                      <a:pt x="62" y="36"/>
                    </a:lnTo>
                    <a:lnTo>
                      <a:pt x="62" y="42"/>
                    </a:lnTo>
                    <a:lnTo>
                      <a:pt x="62" y="42"/>
                    </a:lnTo>
                    <a:lnTo>
                      <a:pt x="62" y="46"/>
                    </a:lnTo>
                    <a:lnTo>
                      <a:pt x="58" y="52"/>
                    </a:lnTo>
                    <a:lnTo>
                      <a:pt x="54" y="54"/>
                    </a:lnTo>
                    <a:lnTo>
                      <a:pt x="48" y="56"/>
                    </a:lnTo>
                    <a:lnTo>
                      <a:pt x="48" y="56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39" name="Freeform 64"/>
              <p:cNvSpPr>
                <a:spLocks noEditPoints="1"/>
              </p:cNvSpPr>
              <p:nvPr/>
            </p:nvSpPr>
            <p:spPr bwMode="auto">
              <a:xfrm>
                <a:off x="-1273622" y="4162172"/>
                <a:ext cx="348970" cy="377374"/>
              </a:xfrm>
              <a:custGeom>
                <a:avLst/>
                <a:gdLst/>
                <a:ahLst/>
                <a:cxnLst>
                  <a:cxn ang="0">
                    <a:pos x="146" y="186"/>
                  </a:cxn>
                  <a:cxn ang="0">
                    <a:pos x="162" y="180"/>
                  </a:cxn>
                  <a:cxn ang="0">
                    <a:pos x="170" y="172"/>
                  </a:cxn>
                  <a:cxn ang="0">
                    <a:pos x="172" y="162"/>
                  </a:cxn>
                  <a:cxn ang="0">
                    <a:pos x="166" y="144"/>
                  </a:cxn>
                  <a:cxn ang="0">
                    <a:pos x="138" y="112"/>
                  </a:cxn>
                  <a:cxn ang="0">
                    <a:pos x="148" y="80"/>
                  </a:cxn>
                  <a:cxn ang="0">
                    <a:pos x="148" y="66"/>
                  </a:cxn>
                  <a:cxn ang="0">
                    <a:pos x="140" y="38"/>
                  </a:cxn>
                  <a:cxn ang="0">
                    <a:pos x="130" y="26"/>
                  </a:cxn>
                  <a:cxn ang="0">
                    <a:pos x="108" y="8"/>
                  </a:cxn>
                  <a:cxn ang="0">
                    <a:pos x="80" y="0"/>
                  </a:cxn>
                  <a:cxn ang="0">
                    <a:pos x="74" y="0"/>
                  </a:cxn>
                  <a:cxn ang="0">
                    <a:pos x="60" y="2"/>
                  </a:cxn>
                  <a:cxn ang="0">
                    <a:pos x="34" y="12"/>
                  </a:cxn>
                  <a:cxn ang="0">
                    <a:pos x="14" y="30"/>
                  </a:cxn>
                  <a:cxn ang="0">
                    <a:pos x="2" y="54"/>
                  </a:cxn>
                  <a:cxn ang="0">
                    <a:pos x="0" y="68"/>
                  </a:cxn>
                  <a:cxn ang="0">
                    <a:pos x="2" y="96"/>
                  </a:cxn>
                  <a:cxn ang="0">
                    <a:pos x="16" y="122"/>
                  </a:cxn>
                  <a:cxn ang="0">
                    <a:pos x="28" y="132"/>
                  </a:cxn>
                  <a:cxn ang="0">
                    <a:pos x="54" y="146"/>
                  </a:cxn>
                  <a:cxn ang="0">
                    <a:pos x="68" y="148"/>
                  </a:cxn>
                  <a:cxn ang="0">
                    <a:pos x="74" y="148"/>
                  </a:cxn>
                  <a:cxn ang="0">
                    <a:pos x="98" y="144"/>
                  </a:cxn>
                  <a:cxn ang="0">
                    <a:pos x="128" y="176"/>
                  </a:cxn>
                  <a:cxn ang="0">
                    <a:pos x="144" y="186"/>
                  </a:cxn>
                  <a:cxn ang="0">
                    <a:pos x="146" y="186"/>
                  </a:cxn>
                  <a:cxn ang="0">
                    <a:pos x="74" y="24"/>
                  </a:cxn>
                  <a:cxn ang="0">
                    <a:pos x="78" y="24"/>
                  </a:cxn>
                  <a:cxn ang="0">
                    <a:pos x="88" y="26"/>
                  </a:cxn>
                  <a:cxn ang="0">
                    <a:pos x="106" y="36"/>
                  </a:cxn>
                  <a:cxn ang="0">
                    <a:pos x="118" y="50"/>
                  </a:cxn>
                  <a:cxn ang="0">
                    <a:pos x="124" y="68"/>
                  </a:cxn>
                  <a:cxn ang="0">
                    <a:pos x="124" y="78"/>
                  </a:cxn>
                  <a:cxn ang="0">
                    <a:pos x="120" y="96"/>
                  </a:cxn>
                  <a:cxn ang="0">
                    <a:pos x="108" y="112"/>
                  </a:cxn>
                  <a:cxn ang="0">
                    <a:pos x="92" y="120"/>
                  </a:cxn>
                  <a:cxn ang="0">
                    <a:pos x="74" y="124"/>
                  </a:cxn>
                  <a:cxn ang="0">
                    <a:pos x="70" y="124"/>
                  </a:cxn>
                  <a:cxn ang="0">
                    <a:pos x="60" y="122"/>
                  </a:cxn>
                  <a:cxn ang="0">
                    <a:pos x="42" y="114"/>
                  </a:cxn>
                  <a:cxn ang="0">
                    <a:pos x="30" y="98"/>
                  </a:cxn>
                  <a:cxn ang="0">
                    <a:pos x="24" y="80"/>
                  </a:cxn>
                  <a:cxn ang="0">
                    <a:pos x="24" y="70"/>
                  </a:cxn>
                  <a:cxn ang="0">
                    <a:pos x="30" y="52"/>
                  </a:cxn>
                  <a:cxn ang="0">
                    <a:pos x="40" y="38"/>
                  </a:cxn>
                  <a:cxn ang="0">
                    <a:pos x="56" y="28"/>
                  </a:cxn>
                  <a:cxn ang="0">
                    <a:pos x="74" y="24"/>
                  </a:cxn>
                </a:cxnLst>
                <a:rect l="0" t="0" r="r" b="b"/>
                <a:pathLst>
                  <a:path w="172" h="186">
                    <a:moveTo>
                      <a:pt x="146" y="186"/>
                    </a:moveTo>
                    <a:lnTo>
                      <a:pt x="146" y="186"/>
                    </a:lnTo>
                    <a:lnTo>
                      <a:pt x="156" y="184"/>
                    </a:lnTo>
                    <a:lnTo>
                      <a:pt x="162" y="180"/>
                    </a:lnTo>
                    <a:lnTo>
                      <a:pt x="162" y="180"/>
                    </a:lnTo>
                    <a:lnTo>
                      <a:pt x="170" y="172"/>
                    </a:lnTo>
                    <a:lnTo>
                      <a:pt x="172" y="162"/>
                    </a:lnTo>
                    <a:lnTo>
                      <a:pt x="172" y="162"/>
                    </a:lnTo>
                    <a:lnTo>
                      <a:pt x="170" y="154"/>
                    </a:lnTo>
                    <a:lnTo>
                      <a:pt x="166" y="144"/>
                    </a:lnTo>
                    <a:lnTo>
                      <a:pt x="138" y="112"/>
                    </a:lnTo>
                    <a:lnTo>
                      <a:pt x="138" y="112"/>
                    </a:lnTo>
                    <a:lnTo>
                      <a:pt x="144" y="98"/>
                    </a:lnTo>
                    <a:lnTo>
                      <a:pt x="148" y="80"/>
                    </a:lnTo>
                    <a:lnTo>
                      <a:pt x="148" y="80"/>
                    </a:lnTo>
                    <a:lnTo>
                      <a:pt x="148" y="66"/>
                    </a:lnTo>
                    <a:lnTo>
                      <a:pt x="144" y="52"/>
                    </a:lnTo>
                    <a:lnTo>
                      <a:pt x="140" y="38"/>
                    </a:lnTo>
                    <a:lnTo>
                      <a:pt x="130" y="26"/>
                    </a:lnTo>
                    <a:lnTo>
                      <a:pt x="130" y="26"/>
                    </a:lnTo>
                    <a:lnTo>
                      <a:pt x="120" y="16"/>
                    </a:lnTo>
                    <a:lnTo>
                      <a:pt x="108" y="8"/>
                    </a:lnTo>
                    <a:lnTo>
                      <a:pt x="94" y="2"/>
                    </a:lnTo>
                    <a:lnTo>
                      <a:pt x="80" y="0"/>
                    </a:lnTo>
                    <a:lnTo>
                      <a:pt x="80" y="0"/>
                    </a:lnTo>
                    <a:lnTo>
                      <a:pt x="74" y="0"/>
                    </a:lnTo>
                    <a:lnTo>
                      <a:pt x="74" y="0"/>
                    </a:lnTo>
                    <a:lnTo>
                      <a:pt x="60" y="2"/>
                    </a:lnTo>
                    <a:lnTo>
                      <a:pt x="46" y="6"/>
                    </a:lnTo>
                    <a:lnTo>
                      <a:pt x="34" y="12"/>
                    </a:lnTo>
                    <a:lnTo>
                      <a:pt x="24" y="20"/>
                    </a:lnTo>
                    <a:lnTo>
                      <a:pt x="14" y="30"/>
                    </a:lnTo>
                    <a:lnTo>
                      <a:pt x="8" y="42"/>
                    </a:lnTo>
                    <a:lnTo>
                      <a:pt x="2" y="54"/>
                    </a:lnTo>
                    <a:lnTo>
                      <a:pt x="0" y="68"/>
                    </a:lnTo>
                    <a:lnTo>
                      <a:pt x="0" y="68"/>
                    </a:lnTo>
                    <a:lnTo>
                      <a:pt x="0" y="82"/>
                    </a:lnTo>
                    <a:lnTo>
                      <a:pt x="2" y="96"/>
                    </a:lnTo>
                    <a:lnTo>
                      <a:pt x="8" y="110"/>
                    </a:lnTo>
                    <a:lnTo>
                      <a:pt x="16" y="122"/>
                    </a:lnTo>
                    <a:lnTo>
                      <a:pt x="16" y="122"/>
                    </a:lnTo>
                    <a:lnTo>
                      <a:pt x="28" y="132"/>
                    </a:lnTo>
                    <a:lnTo>
                      <a:pt x="40" y="140"/>
                    </a:lnTo>
                    <a:lnTo>
                      <a:pt x="54" y="146"/>
                    </a:lnTo>
                    <a:lnTo>
                      <a:pt x="68" y="148"/>
                    </a:lnTo>
                    <a:lnTo>
                      <a:pt x="68" y="148"/>
                    </a:lnTo>
                    <a:lnTo>
                      <a:pt x="74" y="148"/>
                    </a:lnTo>
                    <a:lnTo>
                      <a:pt x="74" y="148"/>
                    </a:lnTo>
                    <a:lnTo>
                      <a:pt x="86" y="148"/>
                    </a:lnTo>
                    <a:lnTo>
                      <a:pt x="98" y="144"/>
                    </a:lnTo>
                    <a:lnTo>
                      <a:pt x="128" y="176"/>
                    </a:lnTo>
                    <a:lnTo>
                      <a:pt x="128" y="176"/>
                    </a:lnTo>
                    <a:lnTo>
                      <a:pt x="136" y="184"/>
                    </a:lnTo>
                    <a:lnTo>
                      <a:pt x="144" y="186"/>
                    </a:lnTo>
                    <a:lnTo>
                      <a:pt x="144" y="186"/>
                    </a:lnTo>
                    <a:lnTo>
                      <a:pt x="146" y="186"/>
                    </a:lnTo>
                    <a:lnTo>
                      <a:pt x="146" y="186"/>
                    </a:lnTo>
                    <a:close/>
                    <a:moveTo>
                      <a:pt x="74" y="24"/>
                    </a:moveTo>
                    <a:lnTo>
                      <a:pt x="74" y="24"/>
                    </a:lnTo>
                    <a:lnTo>
                      <a:pt x="78" y="24"/>
                    </a:lnTo>
                    <a:lnTo>
                      <a:pt x="78" y="24"/>
                    </a:lnTo>
                    <a:lnTo>
                      <a:pt x="88" y="26"/>
                    </a:lnTo>
                    <a:lnTo>
                      <a:pt x="98" y="30"/>
                    </a:lnTo>
                    <a:lnTo>
                      <a:pt x="106" y="36"/>
                    </a:lnTo>
                    <a:lnTo>
                      <a:pt x="112" y="42"/>
                    </a:lnTo>
                    <a:lnTo>
                      <a:pt x="118" y="50"/>
                    </a:lnTo>
                    <a:lnTo>
                      <a:pt x="122" y="58"/>
                    </a:lnTo>
                    <a:lnTo>
                      <a:pt x="124" y="68"/>
                    </a:lnTo>
                    <a:lnTo>
                      <a:pt x="124" y="78"/>
                    </a:lnTo>
                    <a:lnTo>
                      <a:pt x="124" y="78"/>
                    </a:lnTo>
                    <a:lnTo>
                      <a:pt x="122" y="88"/>
                    </a:lnTo>
                    <a:lnTo>
                      <a:pt x="120" y="96"/>
                    </a:lnTo>
                    <a:lnTo>
                      <a:pt x="114" y="104"/>
                    </a:lnTo>
                    <a:lnTo>
                      <a:pt x="108" y="112"/>
                    </a:lnTo>
                    <a:lnTo>
                      <a:pt x="100" y="116"/>
                    </a:lnTo>
                    <a:lnTo>
                      <a:pt x="92" y="120"/>
                    </a:lnTo>
                    <a:lnTo>
                      <a:pt x="84" y="124"/>
                    </a:lnTo>
                    <a:lnTo>
                      <a:pt x="74" y="124"/>
                    </a:lnTo>
                    <a:lnTo>
                      <a:pt x="74" y="124"/>
                    </a:lnTo>
                    <a:lnTo>
                      <a:pt x="70" y="124"/>
                    </a:lnTo>
                    <a:lnTo>
                      <a:pt x="70" y="124"/>
                    </a:lnTo>
                    <a:lnTo>
                      <a:pt x="60" y="122"/>
                    </a:lnTo>
                    <a:lnTo>
                      <a:pt x="50" y="118"/>
                    </a:lnTo>
                    <a:lnTo>
                      <a:pt x="42" y="114"/>
                    </a:lnTo>
                    <a:lnTo>
                      <a:pt x="36" y="106"/>
                    </a:lnTo>
                    <a:lnTo>
                      <a:pt x="30" y="98"/>
                    </a:lnTo>
                    <a:lnTo>
                      <a:pt x="26" y="90"/>
                    </a:lnTo>
                    <a:lnTo>
                      <a:pt x="24" y="80"/>
                    </a:lnTo>
                    <a:lnTo>
                      <a:pt x="24" y="70"/>
                    </a:lnTo>
                    <a:lnTo>
                      <a:pt x="24" y="70"/>
                    </a:lnTo>
                    <a:lnTo>
                      <a:pt x="26" y="60"/>
                    </a:lnTo>
                    <a:lnTo>
                      <a:pt x="30" y="52"/>
                    </a:lnTo>
                    <a:lnTo>
                      <a:pt x="34" y="44"/>
                    </a:lnTo>
                    <a:lnTo>
                      <a:pt x="40" y="38"/>
                    </a:lnTo>
                    <a:lnTo>
                      <a:pt x="48" y="32"/>
                    </a:lnTo>
                    <a:lnTo>
                      <a:pt x="56" y="28"/>
                    </a:lnTo>
                    <a:lnTo>
                      <a:pt x="64" y="24"/>
                    </a:lnTo>
                    <a:lnTo>
                      <a:pt x="74" y="24"/>
                    </a:lnTo>
                    <a:lnTo>
                      <a:pt x="74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40" name="组合 39"/>
          <p:cNvGrpSpPr/>
          <p:nvPr/>
        </p:nvGrpSpPr>
        <p:grpSpPr>
          <a:xfrm>
            <a:off x="3999236" y="2996952"/>
            <a:ext cx="601548" cy="589621"/>
            <a:chOff x="3485786" y="1818406"/>
            <a:chExt cx="973392" cy="954092"/>
          </a:xfrm>
        </p:grpSpPr>
        <p:sp>
          <p:nvSpPr>
            <p:cNvPr id="41" name="圆角矩形 40"/>
            <p:cNvSpPr/>
            <p:nvPr/>
          </p:nvSpPr>
          <p:spPr bwMode="auto">
            <a:xfrm>
              <a:off x="3485786" y="1818406"/>
              <a:ext cx="973392" cy="954092"/>
            </a:xfrm>
            <a:prstGeom prst="roundRect">
              <a:avLst/>
            </a:prstGeom>
            <a:solidFill>
              <a:srgbClr val="4D87C7"/>
            </a:solidFill>
            <a:ln w="12700">
              <a:noFill/>
            </a:ln>
            <a:effectLst/>
          </p:spPr>
          <p:txBody>
            <a:bodyPr anchor="ctr"/>
            <a:lstStyle/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b="1" kern="0" dirty="0">
                <a:solidFill>
                  <a:schemeClr val="bg1">
                    <a:lumMod val="75000"/>
                  </a:schemeClr>
                </a:solidFill>
                <a:latin typeface="FrutigerNext LT Medium" pitchFamily="34" charset="0"/>
                <a:ea typeface="华文细黑" pitchFamily="2" charset="-122"/>
              </a:endParaRPr>
            </a:p>
          </p:txBody>
        </p:sp>
        <p:grpSp>
          <p:nvGrpSpPr>
            <p:cNvPr id="43" name="组合 461"/>
            <p:cNvGrpSpPr/>
            <p:nvPr/>
          </p:nvGrpSpPr>
          <p:grpSpPr>
            <a:xfrm>
              <a:off x="3517279" y="2017282"/>
              <a:ext cx="878688" cy="532939"/>
              <a:chOff x="4700166" y="1626391"/>
              <a:chExt cx="593776" cy="360135"/>
            </a:xfrm>
          </p:grpSpPr>
          <p:sp>
            <p:nvSpPr>
              <p:cNvPr id="44" name="椭圆 43"/>
              <p:cNvSpPr/>
              <p:nvPr/>
            </p:nvSpPr>
            <p:spPr bwMode="auto">
              <a:xfrm>
                <a:off x="4843464" y="1697834"/>
                <a:ext cx="328613" cy="214313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>
                    <a:srgbClr val="CC9900"/>
                  </a:buClr>
                  <a:buSzTx/>
                  <a:buFont typeface="Wingdings" pitchFamily="2" charset="2"/>
                  <a:buChar char="n"/>
                  <a:tabLst/>
                </a:pPr>
                <a:endParaRPr kumimoji="0" lang="zh-CN" altLang="en-US" sz="24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charset="0"/>
                  <a:ea typeface="宋体" charset="-122"/>
                </a:endParaRPr>
              </a:p>
            </p:txBody>
          </p:sp>
          <p:cxnSp>
            <p:nvCxnSpPr>
              <p:cNvPr id="45" name="直接连接符 44"/>
              <p:cNvCxnSpPr/>
              <p:nvPr/>
            </p:nvCxnSpPr>
            <p:spPr bwMode="auto">
              <a:xfrm flipV="1">
                <a:off x="4700166" y="1812131"/>
                <a:ext cx="107578" cy="196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sysDash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6" name="直接连接符 45"/>
              <p:cNvCxnSpPr/>
              <p:nvPr/>
            </p:nvCxnSpPr>
            <p:spPr bwMode="auto">
              <a:xfrm flipV="1">
                <a:off x="4704929" y="1747837"/>
                <a:ext cx="144000" cy="196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sysDash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7" name="直接连接符 46"/>
              <p:cNvCxnSpPr/>
              <p:nvPr/>
            </p:nvCxnSpPr>
            <p:spPr bwMode="auto">
              <a:xfrm flipV="1">
                <a:off x="4704929" y="1874043"/>
                <a:ext cx="144000" cy="196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sysDash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8" name="直接连接符 47"/>
              <p:cNvCxnSpPr/>
              <p:nvPr/>
            </p:nvCxnSpPr>
            <p:spPr bwMode="auto">
              <a:xfrm flipV="1">
                <a:off x="5185942" y="1776409"/>
                <a:ext cx="108000" cy="196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sysDash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49" name="直接连接符 48"/>
              <p:cNvCxnSpPr/>
              <p:nvPr/>
            </p:nvCxnSpPr>
            <p:spPr bwMode="auto">
              <a:xfrm flipV="1">
                <a:off x="5185942" y="1840709"/>
                <a:ext cx="108000" cy="196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  <a:prstDash val="sysDash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0" name="直接连接符 49"/>
              <p:cNvCxnSpPr/>
              <p:nvPr/>
            </p:nvCxnSpPr>
            <p:spPr bwMode="auto">
              <a:xfrm flipV="1">
                <a:off x="4891588" y="1776413"/>
                <a:ext cx="32837" cy="93715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1" name="直接连接符 50"/>
              <p:cNvCxnSpPr/>
              <p:nvPr/>
            </p:nvCxnSpPr>
            <p:spPr bwMode="auto">
              <a:xfrm flipH="1" flipV="1">
                <a:off x="4922044" y="1785938"/>
                <a:ext cx="21430" cy="9105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54" name="直接连接符 53"/>
              <p:cNvCxnSpPr>
                <a:endCxn id="44" idx="0"/>
              </p:cNvCxnSpPr>
              <p:nvPr/>
            </p:nvCxnSpPr>
            <p:spPr bwMode="auto">
              <a:xfrm flipV="1">
                <a:off x="4941593" y="1697834"/>
                <a:ext cx="66178" cy="17763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2" name="直接连接符 61"/>
              <p:cNvCxnSpPr/>
              <p:nvPr/>
            </p:nvCxnSpPr>
            <p:spPr bwMode="auto">
              <a:xfrm flipH="1" flipV="1">
                <a:off x="5007771" y="1693071"/>
                <a:ext cx="71435" cy="21600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3" name="直接连接符 62"/>
              <p:cNvCxnSpPr/>
              <p:nvPr/>
            </p:nvCxnSpPr>
            <p:spPr bwMode="auto">
              <a:xfrm flipV="1">
                <a:off x="5081588" y="1752601"/>
                <a:ext cx="50006" cy="14400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4" name="直接连接符 63"/>
              <p:cNvCxnSpPr/>
              <p:nvPr/>
            </p:nvCxnSpPr>
            <p:spPr bwMode="auto">
              <a:xfrm flipV="1">
                <a:off x="4981572" y="1626391"/>
                <a:ext cx="0" cy="7200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5" name="直接连接符 64"/>
              <p:cNvCxnSpPr/>
              <p:nvPr/>
            </p:nvCxnSpPr>
            <p:spPr bwMode="auto">
              <a:xfrm flipV="1">
                <a:off x="5038722" y="1626391"/>
                <a:ext cx="0" cy="7200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6" name="直接连接符 65"/>
              <p:cNvCxnSpPr/>
              <p:nvPr/>
            </p:nvCxnSpPr>
            <p:spPr bwMode="auto">
              <a:xfrm flipV="1">
                <a:off x="4979190" y="1914526"/>
                <a:ext cx="0" cy="7200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67" name="直接连接符 66"/>
              <p:cNvCxnSpPr/>
              <p:nvPr/>
            </p:nvCxnSpPr>
            <p:spPr bwMode="auto">
              <a:xfrm flipV="1">
                <a:off x="5036340" y="1914526"/>
                <a:ext cx="0" cy="72000"/>
              </a:xfrm>
              <a:prstGeom prst="line">
                <a:avLst/>
              </a:prstGeom>
              <a:noFill/>
              <a:ln w="25400">
                <a:solidFill>
                  <a:schemeClr val="bg1"/>
                </a:solidFill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70" name="组合 69"/>
          <p:cNvGrpSpPr/>
          <p:nvPr/>
        </p:nvGrpSpPr>
        <p:grpSpPr>
          <a:xfrm>
            <a:off x="5219301" y="3008687"/>
            <a:ext cx="577606" cy="566153"/>
            <a:chOff x="6414959" y="2064698"/>
            <a:chExt cx="689851" cy="676173"/>
          </a:xfrm>
        </p:grpSpPr>
        <p:sp>
          <p:nvSpPr>
            <p:cNvPr id="71" name="圆角矩形 70"/>
            <p:cNvSpPr/>
            <p:nvPr/>
          </p:nvSpPr>
          <p:spPr bwMode="auto">
            <a:xfrm>
              <a:off x="6414959" y="2064698"/>
              <a:ext cx="689851" cy="676173"/>
            </a:xfrm>
            <a:prstGeom prst="roundRect">
              <a:avLst/>
            </a:prstGeom>
            <a:solidFill>
              <a:srgbClr val="4D87C7"/>
            </a:solidFill>
            <a:ln w="12700">
              <a:noFill/>
            </a:ln>
            <a:effectLst/>
          </p:spPr>
          <p:txBody>
            <a:bodyPr anchor="ctr"/>
            <a:lstStyle/>
            <a:p>
              <a:pPr algn="ctr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altLang="zh-CN" b="1" kern="0" dirty="0">
                <a:solidFill>
                  <a:schemeClr val="bg1">
                    <a:lumMod val="75000"/>
                  </a:schemeClr>
                </a:solidFill>
                <a:latin typeface="FrutigerNext LT Medium" pitchFamily="34" charset="0"/>
                <a:ea typeface="华文细黑" pitchFamily="2" charset="-122"/>
              </a:endParaRPr>
            </a:p>
          </p:txBody>
        </p:sp>
        <p:grpSp>
          <p:nvGrpSpPr>
            <p:cNvPr id="72" name="组合 465"/>
            <p:cNvGrpSpPr/>
            <p:nvPr/>
          </p:nvGrpSpPr>
          <p:grpSpPr>
            <a:xfrm>
              <a:off x="6529914" y="2195760"/>
              <a:ext cx="504000" cy="360000"/>
              <a:chOff x="15097125" y="4749800"/>
              <a:chExt cx="552450" cy="412750"/>
            </a:xfrm>
            <a:solidFill>
              <a:schemeClr val="bg1"/>
            </a:solidFill>
          </p:grpSpPr>
          <p:sp>
            <p:nvSpPr>
              <p:cNvPr id="73" name="Freeform 340"/>
              <p:cNvSpPr>
                <a:spLocks/>
              </p:cNvSpPr>
              <p:nvPr/>
            </p:nvSpPr>
            <p:spPr bwMode="auto">
              <a:xfrm>
                <a:off x="15097125" y="4756150"/>
                <a:ext cx="149225" cy="400050"/>
              </a:xfrm>
              <a:custGeom>
                <a:avLst/>
                <a:gdLst/>
                <a:ahLst/>
                <a:cxnLst>
                  <a:cxn ang="0">
                    <a:pos x="94" y="252"/>
                  </a:cxn>
                  <a:cxn ang="0">
                    <a:pos x="94" y="252"/>
                  </a:cxn>
                  <a:cxn ang="0">
                    <a:pos x="74" y="244"/>
                  </a:cxn>
                  <a:cxn ang="0">
                    <a:pos x="56" y="232"/>
                  </a:cxn>
                  <a:cxn ang="0">
                    <a:pos x="40" y="218"/>
                  </a:cxn>
                  <a:cxn ang="0">
                    <a:pos x="26" y="204"/>
                  </a:cxn>
                  <a:cxn ang="0">
                    <a:pos x="14" y="186"/>
                  </a:cxn>
                  <a:cxn ang="0">
                    <a:pos x="6" y="168"/>
                  </a:cxn>
                  <a:cxn ang="0">
                    <a:pos x="2" y="148"/>
                  </a:cxn>
                  <a:cxn ang="0">
                    <a:pos x="0" y="126"/>
                  </a:cxn>
                  <a:cxn ang="0">
                    <a:pos x="0" y="126"/>
                  </a:cxn>
                  <a:cxn ang="0">
                    <a:pos x="2" y="106"/>
                  </a:cxn>
                  <a:cxn ang="0">
                    <a:pos x="6" y="86"/>
                  </a:cxn>
                  <a:cxn ang="0">
                    <a:pos x="14" y="68"/>
                  </a:cxn>
                  <a:cxn ang="0">
                    <a:pos x="26" y="50"/>
                  </a:cxn>
                  <a:cxn ang="0">
                    <a:pos x="40" y="34"/>
                  </a:cxn>
                  <a:cxn ang="0">
                    <a:pos x="56" y="22"/>
                  </a:cxn>
                  <a:cxn ang="0">
                    <a:pos x="74" y="10"/>
                  </a:cxn>
                  <a:cxn ang="0">
                    <a:pos x="94" y="0"/>
                  </a:cxn>
                  <a:cxn ang="0">
                    <a:pos x="94" y="0"/>
                  </a:cxn>
                  <a:cxn ang="0">
                    <a:pos x="82" y="12"/>
                  </a:cxn>
                  <a:cxn ang="0">
                    <a:pos x="72" y="24"/>
                  </a:cxn>
                  <a:cxn ang="0">
                    <a:pos x="62" y="38"/>
                  </a:cxn>
                  <a:cxn ang="0">
                    <a:pos x="54" y="54"/>
                  </a:cxn>
                  <a:cxn ang="0">
                    <a:pos x="46" y="70"/>
                  </a:cxn>
                  <a:cxn ang="0">
                    <a:pos x="42" y="88"/>
                  </a:cxn>
                  <a:cxn ang="0">
                    <a:pos x="38" y="108"/>
                  </a:cxn>
                  <a:cxn ang="0">
                    <a:pos x="38" y="126"/>
                  </a:cxn>
                  <a:cxn ang="0">
                    <a:pos x="38" y="126"/>
                  </a:cxn>
                  <a:cxn ang="0">
                    <a:pos x="38" y="146"/>
                  </a:cxn>
                  <a:cxn ang="0">
                    <a:pos x="42" y="166"/>
                  </a:cxn>
                  <a:cxn ang="0">
                    <a:pos x="46" y="184"/>
                  </a:cxn>
                  <a:cxn ang="0">
                    <a:pos x="54" y="200"/>
                  </a:cxn>
                  <a:cxn ang="0">
                    <a:pos x="62" y="216"/>
                  </a:cxn>
                  <a:cxn ang="0">
                    <a:pos x="72" y="230"/>
                  </a:cxn>
                  <a:cxn ang="0">
                    <a:pos x="82" y="242"/>
                  </a:cxn>
                  <a:cxn ang="0">
                    <a:pos x="94" y="252"/>
                  </a:cxn>
                  <a:cxn ang="0">
                    <a:pos x="94" y="252"/>
                  </a:cxn>
                </a:cxnLst>
                <a:rect l="0" t="0" r="r" b="b"/>
                <a:pathLst>
                  <a:path w="94" h="252">
                    <a:moveTo>
                      <a:pt x="94" y="252"/>
                    </a:moveTo>
                    <a:lnTo>
                      <a:pt x="94" y="252"/>
                    </a:lnTo>
                    <a:lnTo>
                      <a:pt x="74" y="244"/>
                    </a:lnTo>
                    <a:lnTo>
                      <a:pt x="56" y="232"/>
                    </a:lnTo>
                    <a:lnTo>
                      <a:pt x="40" y="218"/>
                    </a:lnTo>
                    <a:lnTo>
                      <a:pt x="26" y="204"/>
                    </a:lnTo>
                    <a:lnTo>
                      <a:pt x="14" y="186"/>
                    </a:lnTo>
                    <a:lnTo>
                      <a:pt x="6" y="168"/>
                    </a:lnTo>
                    <a:lnTo>
                      <a:pt x="2" y="148"/>
                    </a:lnTo>
                    <a:lnTo>
                      <a:pt x="0" y="126"/>
                    </a:lnTo>
                    <a:lnTo>
                      <a:pt x="0" y="126"/>
                    </a:lnTo>
                    <a:lnTo>
                      <a:pt x="2" y="106"/>
                    </a:lnTo>
                    <a:lnTo>
                      <a:pt x="6" y="86"/>
                    </a:lnTo>
                    <a:lnTo>
                      <a:pt x="14" y="68"/>
                    </a:lnTo>
                    <a:lnTo>
                      <a:pt x="26" y="50"/>
                    </a:lnTo>
                    <a:lnTo>
                      <a:pt x="40" y="34"/>
                    </a:lnTo>
                    <a:lnTo>
                      <a:pt x="56" y="22"/>
                    </a:lnTo>
                    <a:lnTo>
                      <a:pt x="74" y="10"/>
                    </a:lnTo>
                    <a:lnTo>
                      <a:pt x="94" y="0"/>
                    </a:lnTo>
                    <a:lnTo>
                      <a:pt x="94" y="0"/>
                    </a:lnTo>
                    <a:lnTo>
                      <a:pt x="82" y="12"/>
                    </a:lnTo>
                    <a:lnTo>
                      <a:pt x="72" y="24"/>
                    </a:lnTo>
                    <a:lnTo>
                      <a:pt x="62" y="38"/>
                    </a:lnTo>
                    <a:lnTo>
                      <a:pt x="54" y="54"/>
                    </a:lnTo>
                    <a:lnTo>
                      <a:pt x="46" y="70"/>
                    </a:lnTo>
                    <a:lnTo>
                      <a:pt x="42" y="88"/>
                    </a:lnTo>
                    <a:lnTo>
                      <a:pt x="38" y="108"/>
                    </a:lnTo>
                    <a:lnTo>
                      <a:pt x="38" y="126"/>
                    </a:lnTo>
                    <a:lnTo>
                      <a:pt x="38" y="126"/>
                    </a:lnTo>
                    <a:lnTo>
                      <a:pt x="38" y="146"/>
                    </a:lnTo>
                    <a:lnTo>
                      <a:pt x="42" y="166"/>
                    </a:lnTo>
                    <a:lnTo>
                      <a:pt x="46" y="184"/>
                    </a:lnTo>
                    <a:lnTo>
                      <a:pt x="54" y="200"/>
                    </a:lnTo>
                    <a:lnTo>
                      <a:pt x="62" y="216"/>
                    </a:lnTo>
                    <a:lnTo>
                      <a:pt x="72" y="230"/>
                    </a:lnTo>
                    <a:lnTo>
                      <a:pt x="82" y="242"/>
                    </a:lnTo>
                    <a:lnTo>
                      <a:pt x="94" y="252"/>
                    </a:lnTo>
                    <a:lnTo>
                      <a:pt x="94" y="25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74" name="Rectangle 341"/>
              <p:cNvSpPr>
                <a:spLocks noChangeArrowheads="1"/>
              </p:cNvSpPr>
              <p:nvPr/>
            </p:nvSpPr>
            <p:spPr bwMode="auto">
              <a:xfrm>
                <a:off x="15297150" y="4749800"/>
                <a:ext cx="12700" cy="412750"/>
              </a:xfrm>
              <a:prstGeom prst="rect">
                <a:avLst/>
              </a:prstGeom>
              <a:grpFill/>
              <a:ln w="9525">
                <a:noFill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75" name="Freeform 342"/>
              <p:cNvSpPr>
                <a:spLocks noEditPoints="1"/>
              </p:cNvSpPr>
              <p:nvPr/>
            </p:nvSpPr>
            <p:spPr bwMode="auto">
              <a:xfrm>
                <a:off x="15163800" y="4749800"/>
                <a:ext cx="339725" cy="412750"/>
              </a:xfrm>
              <a:custGeom>
                <a:avLst/>
                <a:gdLst/>
                <a:ahLst/>
                <a:cxnLst>
                  <a:cxn ang="0">
                    <a:pos x="200" y="166"/>
                  </a:cxn>
                  <a:cxn ang="0">
                    <a:pos x="166" y="186"/>
                  </a:cxn>
                  <a:cxn ang="0">
                    <a:pos x="176" y="144"/>
                  </a:cxn>
                  <a:cxn ang="0">
                    <a:pos x="162" y="164"/>
                  </a:cxn>
                  <a:cxn ang="0">
                    <a:pos x="20" y="186"/>
                  </a:cxn>
                  <a:cxn ang="0">
                    <a:pos x="160" y="134"/>
                  </a:cxn>
                  <a:cxn ang="0">
                    <a:pos x="10" y="126"/>
                  </a:cxn>
                  <a:cxn ang="0">
                    <a:pos x="20" y="74"/>
                  </a:cxn>
                  <a:cxn ang="0">
                    <a:pos x="150" y="66"/>
                  </a:cxn>
                  <a:cxn ang="0">
                    <a:pos x="28" y="54"/>
                  </a:cxn>
                  <a:cxn ang="0">
                    <a:pos x="50" y="24"/>
                  </a:cxn>
                  <a:cxn ang="0">
                    <a:pos x="78" y="10"/>
                  </a:cxn>
                  <a:cxn ang="0">
                    <a:pos x="88" y="8"/>
                  </a:cxn>
                  <a:cxn ang="0">
                    <a:pos x="108" y="12"/>
                  </a:cxn>
                  <a:cxn ang="0">
                    <a:pos x="132" y="32"/>
                  </a:cxn>
                  <a:cxn ang="0">
                    <a:pos x="152" y="62"/>
                  </a:cxn>
                  <a:cxn ang="0">
                    <a:pos x="160" y="54"/>
                  </a:cxn>
                  <a:cxn ang="0">
                    <a:pos x="132" y="16"/>
                  </a:cxn>
                  <a:cxn ang="0">
                    <a:pos x="154" y="28"/>
                  </a:cxn>
                  <a:cxn ang="0">
                    <a:pos x="174" y="46"/>
                  </a:cxn>
                  <a:cxn ang="0">
                    <a:pos x="174" y="34"/>
                  </a:cxn>
                  <a:cxn ang="0">
                    <a:pos x="142" y="12"/>
                  </a:cxn>
                  <a:cxn ang="0">
                    <a:pos x="104" y="0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86" y="0"/>
                  </a:cxn>
                  <a:cxn ang="0">
                    <a:pos x="78" y="0"/>
                  </a:cxn>
                  <a:cxn ang="0">
                    <a:pos x="38" y="22"/>
                  </a:cxn>
                  <a:cxn ang="0">
                    <a:pos x="8" y="80"/>
                  </a:cxn>
                  <a:cxn ang="0">
                    <a:pos x="0" y="130"/>
                  </a:cxn>
                  <a:cxn ang="0">
                    <a:pos x="16" y="202"/>
                  </a:cxn>
                  <a:cxn ang="0">
                    <a:pos x="54" y="250"/>
                  </a:cxn>
                  <a:cxn ang="0">
                    <a:pos x="80" y="260"/>
                  </a:cxn>
                  <a:cxn ang="0">
                    <a:pos x="98" y="260"/>
                  </a:cxn>
                  <a:cxn ang="0">
                    <a:pos x="140" y="248"/>
                  </a:cxn>
                  <a:cxn ang="0">
                    <a:pos x="192" y="206"/>
                  </a:cxn>
                  <a:cxn ang="0">
                    <a:pos x="214" y="142"/>
                  </a:cxn>
                  <a:cxn ang="0">
                    <a:pos x="206" y="146"/>
                  </a:cxn>
                  <a:cxn ang="0">
                    <a:pos x="90" y="250"/>
                  </a:cxn>
                  <a:cxn ang="0">
                    <a:pos x="86" y="252"/>
                  </a:cxn>
                  <a:cxn ang="0">
                    <a:pos x="66" y="246"/>
                  </a:cxn>
                  <a:cxn ang="0">
                    <a:pos x="42" y="228"/>
                  </a:cxn>
                  <a:cxn ang="0">
                    <a:pos x="24" y="196"/>
                  </a:cxn>
                  <a:cxn ang="0">
                    <a:pos x="142" y="216"/>
                  </a:cxn>
                  <a:cxn ang="0">
                    <a:pos x="120" y="240"/>
                  </a:cxn>
                  <a:cxn ang="0">
                    <a:pos x="96" y="250"/>
                  </a:cxn>
                  <a:cxn ang="0">
                    <a:pos x="132" y="242"/>
                  </a:cxn>
                  <a:cxn ang="0">
                    <a:pos x="158" y="210"/>
                  </a:cxn>
                  <a:cxn ang="0">
                    <a:pos x="188" y="196"/>
                  </a:cxn>
                  <a:cxn ang="0">
                    <a:pos x="148" y="234"/>
                  </a:cxn>
                </a:cxnLst>
                <a:rect l="0" t="0" r="r" b="b"/>
                <a:pathLst>
                  <a:path w="214" h="260">
                    <a:moveTo>
                      <a:pt x="206" y="146"/>
                    </a:moveTo>
                    <a:lnTo>
                      <a:pt x="206" y="146"/>
                    </a:lnTo>
                    <a:lnTo>
                      <a:pt x="200" y="166"/>
                    </a:lnTo>
                    <a:lnTo>
                      <a:pt x="192" y="186"/>
                    </a:lnTo>
                    <a:lnTo>
                      <a:pt x="166" y="186"/>
                    </a:lnTo>
                    <a:lnTo>
                      <a:pt x="166" y="186"/>
                    </a:lnTo>
                    <a:lnTo>
                      <a:pt x="172" y="166"/>
                    </a:lnTo>
                    <a:lnTo>
                      <a:pt x="176" y="144"/>
                    </a:lnTo>
                    <a:lnTo>
                      <a:pt x="176" y="144"/>
                    </a:lnTo>
                    <a:lnTo>
                      <a:pt x="166" y="138"/>
                    </a:lnTo>
                    <a:lnTo>
                      <a:pt x="166" y="138"/>
                    </a:lnTo>
                    <a:lnTo>
                      <a:pt x="162" y="164"/>
                    </a:lnTo>
                    <a:lnTo>
                      <a:pt x="156" y="186"/>
                    </a:lnTo>
                    <a:lnTo>
                      <a:pt x="20" y="186"/>
                    </a:lnTo>
                    <a:lnTo>
                      <a:pt x="20" y="186"/>
                    </a:lnTo>
                    <a:lnTo>
                      <a:pt x="14" y="162"/>
                    </a:lnTo>
                    <a:lnTo>
                      <a:pt x="10" y="134"/>
                    </a:lnTo>
                    <a:lnTo>
                      <a:pt x="160" y="134"/>
                    </a:lnTo>
                    <a:lnTo>
                      <a:pt x="160" y="134"/>
                    </a:lnTo>
                    <a:lnTo>
                      <a:pt x="152" y="126"/>
                    </a:lnTo>
                    <a:lnTo>
                      <a:pt x="10" y="126"/>
                    </a:lnTo>
                    <a:lnTo>
                      <a:pt x="10" y="126"/>
                    </a:lnTo>
                    <a:lnTo>
                      <a:pt x="14" y="98"/>
                    </a:lnTo>
                    <a:lnTo>
                      <a:pt x="20" y="74"/>
                    </a:lnTo>
                    <a:lnTo>
                      <a:pt x="144" y="74"/>
                    </a:lnTo>
                    <a:lnTo>
                      <a:pt x="144" y="74"/>
                    </a:lnTo>
                    <a:lnTo>
                      <a:pt x="150" y="66"/>
                    </a:lnTo>
                    <a:lnTo>
                      <a:pt x="22" y="66"/>
                    </a:lnTo>
                    <a:lnTo>
                      <a:pt x="22" y="66"/>
                    </a:lnTo>
                    <a:lnTo>
                      <a:pt x="28" y="54"/>
                    </a:lnTo>
                    <a:lnTo>
                      <a:pt x="34" y="42"/>
                    </a:lnTo>
                    <a:lnTo>
                      <a:pt x="42" y="32"/>
                    </a:lnTo>
                    <a:lnTo>
                      <a:pt x="50" y="24"/>
                    </a:lnTo>
                    <a:lnTo>
                      <a:pt x="58" y="18"/>
                    </a:lnTo>
                    <a:lnTo>
                      <a:pt x="68" y="12"/>
                    </a:lnTo>
                    <a:lnTo>
                      <a:pt x="78" y="10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88" y="8"/>
                    </a:lnTo>
                    <a:lnTo>
                      <a:pt x="98" y="10"/>
                    </a:lnTo>
                    <a:lnTo>
                      <a:pt x="108" y="12"/>
                    </a:lnTo>
                    <a:lnTo>
                      <a:pt x="116" y="18"/>
                    </a:lnTo>
                    <a:lnTo>
                      <a:pt x="126" y="24"/>
                    </a:lnTo>
                    <a:lnTo>
                      <a:pt x="132" y="32"/>
                    </a:lnTo>
                    <a:lnTo>
                      <a:pt x="140" y="40"/>
                    </a:lnTo>
                    <a:lnTo>
                      <a:pt x="146" y="50"/>
                    </a:lnTo>
                    <a:lnTo>
                      <a:pt x="152" y="62"/>
                    </a:lnTo>
                    <a:lnTo>
                      <a:pt x="152" y="62"/>
                    </a:lnTo>
                    <a:lnTo>
                      <a:pt x="160" y="54"/>
                    </a:lnTo>
                    <a:lnTo>
                      <a:pt x="160" y="54"/>
                    </a:lnTo>
                    <a:lnTo>
                      <a:pt x="146" y="34"/>
                    </a:lnTo>
                    <a:lnTo>
                      <a:pt x="140" y="24"/>
                    </a:lnTo>
                    <a:lnTo>
                      <a:pt x="132" y="16"/>
                    </a:lnTo>
                    <a:lnTo>
                      <a:pt x="132" y="16"/>
                    </a:lnTo>
                    <a:lnTo>
                      <a:pt x="144" y="22"/>
                    </a:lnTo>
                    <a:lnTo>
                      <a:pt x="154" y="28"/>
                    </a:lnTo>
                    <a:lnTo>
                      <a:pt x="164" y="36"/>
                    </a:lnTo>
                    <a:lnTo>
                      <a:pt x="174" y="46"/>
                    </a:lnTo>
                    <a:lnTo>
                      <a:pt x="174" y="46"/>
                    </a:lnTo>
                    <a:lnTo>
                      <a:pt x="184" y="44"/>
                    </a:lnTo>
                    <a:lnTo>
                      <a:pt x="184" y="44"/>
                    </a:lnTo>
                    <a:lnTo>
                      <a:pt x="174" y="34"/>
                    </a:lnTo>
                    <a:lnTo>
                      <a:pt x="164" y="26"/>
                    </a:lnTo>
                    <a:lnTo>
                      <a:pt x="154" y="18"/>
                    </a:lnTo>
                    <a:lnTo>
                      <a:pt x="142" y="12"/>
                    </a:lnTo>
                    <a:lnTo>
                      <a:pt x="130" y="6"/>
                    </a:lnTo>
                    <a:lnTo>
                      <a:pt x="118" y="2"/>
                    </a:lnTo>
                    <a:lnTo>
                      <a:pt x="104" y="0"/>
                    </a:lnTo>
                    <a:lnTo>
                      <a:pt x="90" y="0"/>
                    </a:lnTo>
                    <a:lnTo>
                      <a:pt x="90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86" y="0"/>
                    </a:lnTo>
                    <a:lnTo>
                      <a:pt x="78" y="0"/>
                    </a:lnTo>
                    <a:lnTo>
                      <a:pt x="68" y="2"/>
                    </a:lnTo>
                    <a:lnTo>
                      <a:pt x="52" y="10"/>
                    </a:lnTo>
                    <a:lnTo>
                      <a:pt x="38" y="22"/>
                    </a:lnTo>
                    <a:lnTo>
                      <a:pt x="26" y="38"/>
                    </a:lnTo>
                    <a:lnTo>
                      <a:pt x="16" y="58"/>
                    </a:lnTo>
                    <a:lnTo>
                      <a:pt x="8" y="80"/>
                    </a:lnTo>
                    <a:lnTo>
                      <a:pt x="2" y="104"/>
                    </a:lnTo>
                    <a:lnTo>
                      <a:pt x="0" y="130"/>
                    </a:lnTo>
                    <a:lnTo>
                      <a:pt x="0" y="130"/>
                    </a:lnTo>
                    <a:lnTo>
                      <a:pt x="2" y="156"/>
                    </a:lnTo>
                    <a:lnTo>
                      <a:pt x="8" y="180"/>
                    </a:lnTo>
                    <a:lnTo>
                      <a:pt x="16" y="202"/>
                    </a:lnTo>
                    <a:lnTo>
                      <a:pt x="26" y="222"/>
                    </a:lnTo>
                    <a:lnTo>
                      <a:pt x="40" y="238"/>
                    </a:lnTo>
                    <a:lnTo>
                      <a:pt x="54" y="250"/>
                    </a:lnTo>
                    <a:lnTo>
                      <a:pt x="62" y="254"/>
                    </a:lnTo>
                    <a:lnTo>
                      <a:pt x="70" y="258"/>
                    </a:lnTo>
                    <a:lnTo>
                      <a:pt x="80" y="260"/>
                    </a:lnTo>
                    <a:lnTo>
                      <a:pt x="88" y="260"/>
                    </a:lnTo>
                    <a:lnTo>
                      <a:pt x="88" y="260"/>
                    </a:lnTo>
                    <a:lnTo>
                      <a:pt x="98" y="260"/>
                    </a:lnTo>
                    <a:lnTo>
                      <a:pt x="98" y="260"/>
                    </a:lnTo>
                    <a:lnTo>
                      <a:pt x="120" y="256"/>
                    </a:lnTo>
                    <a:lnTo>
                      <a:pt x="140" y="248"/>
                    </a:lnTo>
                    <a:lnTo>
                      <a:pt x="160" y="238"/>
                    </a:lnTo>
                    <a:lnTo>
                      <a:pt x="176" y="224"/>
                    </a:lnTo>
                    <a:lnTo>
                      <a:pt x="192" y="206"/>
                    </a:lnTo>
                    <a:lnTo>
                      <a:pt x="202" y="186"/>
                    </a:lnTo>
                    <a:lnTo>
                      <a:pt x="210" y="166"/>
                    </a:lnTo>
                    <a:lnTo>
                      <a:pt x="214" y="142"/>
                    </a:lnTo>
                    <a:lnTo>
                      <a:pt x="214" y="142"/>
                    </a:lnTo>
                    <a:lnTo>
                      <a:pt x="206" y="146"/>
                    </a:lnTo>
                    <a:lnTo>
                      <a:pt x="206" y="146"/>
                    </a:lnTo>
                    <a:close/>
                    <a:moveTo>
                      <a:pt x="96" y="250"/>
                    </a:moveTo>
                    <a:lnTo>
                      <a:pt x="96" y="250"/>
                    </a:lnTo>
                    <a:lnTo>
                      <a:pt x="90" y="250"/>
                    </a:lnTo>
                    <a:lnTo>
                      <a:pt x="90" y="250"/>
                    </a:lnTo>
                    <a:lnTo>
                      <a:pt x="86" y="250"/>
                    </a:lnTo>
                    <a:lnTo>
                      <a:pt x="86" y="252"/>
                    </a:lnTo>
                    <a:lnTo>
                      <a:pt x="86" y="252"/>
                    </a:lnTo>
                    <a:lnTo>
                      <a:pt x="76" y="250"/>
                    </a:lnTo>
                    <a:lnTo>
                      <a:pt x="66" y="246"/>
                    </a:lnTo>
                    <a:lnTo>
                      <a:pt x="58" y="242"/>
                    </a:lnTo>
                    <a:lnTo>
                      <a:pt x="50" y="236"/>
                    </a:lnTo>
                    <a:lnTo>
                      <a:pt x="42" y="228"/>
                    </a:lnTo>
                    <a:lnTo>
                      <a:pt x="34" y="218"/>
                    </a:lnTo>
                    <a:lnTo>
                      <a:pt x="28" y="208"/>
                    </a:lnTo>
                    <a:lnTo>
                      <a:pt x="24" y="196"/>
                    </a:lnTo>
                    <a:lnTo>
                      <a:pt x="154" y="196"/>
                    </a:lnTo>
                    <a:lnTo>
                      <a:pt x="154" y="196"/>
                    </a:lnTo>
                    <a:lnTo>
                      <a:pt x="142" y="216"/>
                    </a:lnTo>
                    <a:lnTo>
                      <a:pt x="136" y="226"/>
                    </a:lnTo>
                    <a:lnTo>
                      <a:pt x="128" y="234"/>
                    </a:lnTo>
                    <a:lnTo>
                      <a:pt x="120" y="240"/>
                    </a:lnTo>
                    <a:lnTo>
                      <a:pt x="112" y="246"/>
                    </a:lnTo>
                    <a:lnTo>
                      <a:pt x="104" y="248"/>
                    </a:lnTo>
                    <a:lnTo>
                      <a:pt x="96" y="250"/>
                    </a:lnTo>
                    <a:lnTo>
                      <a:pt x="96" y="250"/>
                    </a:lnTo>
                    <a:close/>
                    <a:moveTo>
                      <a:pt x="132" y="242"/>
                    </a:moveTo>
                    <a:lnTo>
                      <a:pt x="132" y="242"/>
                    </a:lnTo>
                    <a:lnTo>
                      <a:pt x="142" y="234"/>
                    </a:lnTo>
                    <a:lnTo>
                      <a:pt x="150" y="222"/>
                    </a:lnTo>
                    <a:lnTo>
                      <a:pt x="158" y="210"/>
                    </a:lnTo>
                    <a:lnTo>
                      <a:pt x="164" y="196"/>
                    </a:lnTo>
                    <a:lnTo>
                      <a:pt x="188" y="196"/>
                    </a:lnTo>
                    <a:lnTo>
                      <a:pt x="188" y="196"/>
                    </a:lnTo>
                    <a:lnTo>
                      <a:pt x="176" y="210"/>
                    </a:lnTo>
                    <a:lnTo>
                      <a:pt x="164" y="224"/>
                    </a:lnTo>
                    <a:lnTo>
                      <a:pt x="148" y="234"/>
                    </a:lnTo>
                    <a:lnTo>
                      <a:pt x="132" y="242"/>
                    </a:lnTo>
                    <a:lnTo>
                      <a:pt x="132" y="242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76" name="Freeform 343"/>
              <p:cNvSpPr>
                <a:spLocks/>
              </p:cNvSpPr>
              <p:nvPr/>
            </p:nvSpPr>
            <p:spPr bwMode="auto">
              <a:xfrm>
                <a:off x="15541625" y="4978400"/>
                <a:ext cx="107950" cy="107950"/>
              </a:xfrm>
              <a:custGeom>
                <a:avLst/>
                <a:gdLst/>
                <a:ahLst/>
                <a:cxnLst>
                  <a:cxn ang="0">
                    <a:pos x="20" y="0"/>
                  </a:cxn>
                  <a:cxn ang="0">
                    <a:pos x="64" y="42"/>
                  </a:cxn>
                  <a:cxn ang="0">
                    <a:pos x="64" y="42"/>
                  </a:cxn>
                  <a:cxn ang="0">
                    <a:pos x="66" y="48"/>
                  </a:cxn>
                  <a:cxn ang="0">
                    <a:pos x="68" y="52"/>
                  </a:cxn>
                  <a:cxn ang="0">
                    <a:pos x="68" y="58"/>
                  </a:cxn>
                  <a:cxn ang="0">
                    <a:pos x="64" y="62"/>
                  </a:cxn>
                  <a:cxn ang="0">
                    <a:pos x="64" y="62"/>
                  </a:cxn>
                  <a:cxn ang="0">
                    <a:pos x="60" y="66"/>
                  </a:cxn>
                  <a:cxn ang="0">
                    <a:pos x="54" y="68"/>
                  </a:cxn>
                  <a:cxn ang="0">
                    <a:pos x="48" y="66"/>
                  </a:cxn>
                  <a:cxn ang="0">
                    <a:pos x="44" y="64"/>
                  </a:cxn>
                  <a:cxn ang="0">
                    <a:pos x="0" y="20"/>
                  </a:cxn>
                  <a:cxn ang="0">
                    <a:pos x="20" y="0"/>
                  </a:cxn>
                </a:cxnLst>
                <a:rect l="0" t="0" r="r" b="b"/>
                <a:pathLst>
                  <a:path w="68" h="68">
                    <a:moveTo>
                      <a:pt x="20" y="0"/>
                    </a:moveTo>
                    <a:lnTo>
                      <a:pt x="64" y="42"/>
                    </a:lnTo>
                    <a:lnTo>
                      <a:pt x="64" y="42"/>
                    </a:lnTo>
                    <a:lnTo>
                      <a:pt x="66" y="48"/>
                    </a:lnTo>
                    <a:lnTo>
                      <a:pt x="68" y="52"/>
                    </a:lnTo>
                    <a:lnTo>
                      <a:pt x="68" y="58"/>
                    </a:lnTo>
                    <a:lnTo>
                      <a:pt x="64" y="62"/>
                    </a:lnTo>
                    <a:lnTo>
                      <a:pt x="64" y="62"/>
                    </a:lnTo>
                    <a:lnTo>
                      <a:pt x="60" y="66"/>
                    </a:lnTo>
                    <a:lnTo>
                      <a:pt x="54" y="68"/>
                    </a:lnTo>
                    <a:lnTo>
                      <a:pt x="48" y="66"/>
                    </a:lnTo>
                    <a:lnTo>
                      <a:pt x="44" y="64"/>
                    </a:lnTo>
                    <a:lnTo>
                      <a:pt x="0" y="20"/>
                    </a:lnTo>
                    <a:lnTo>
                      <a:pt x="20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77" name="Freeform 344"/>
              <p:cNvSpPr>
                <a:spLocks noEditPoints="1"/>
              </p:cNvSpPr>
              <p:nvPr/>
            </p:nvSpPr>
            <p:spPr bwMode="auto">
              <a:xfrm>
                <a:off x="15392400" y="4819650"/>
                <a:ext cx="165100" cy="174625"/>
              </a:xfrm>
              <a:custGeom>
                <a:avLst/>
                <a:gdLst/>
                <a:ahLst/>
                <a:cxnLst>
                  <a:cxn ang="0">
                    <a:pos x="88" y="84"/>
                  </a:cxn>
                  <a:cxn ang="0">
                    <a:pos x="92" y="76"/>
                  </a:cxn>
                  <a:cxn ang="0">
                    <a:pos x="98" y="60"/>
                  </a:cxn>
                  <a:cxn ang="0">
                    <a:pos x="100" y="50"/>
                  </a:cxn>
                  <a:cxn ang="0">
                    <a:pos x="96" y="32"/>
                  </a:cxn>
                  <a:cxn ang="0">
                    <a:pos x="84" y="16"/>
                  </a:cxn>
                  <a:cxn ang="0">
                    <a:pos x="68" y="4"/>
                  </a:cxn>
                  <a:cxn ang="0">
                    <a:pos x="50" y="0"/>
                  </a:cxn>
                  <a:cxn ang="0">
                    <a:pos x="40" y="2"/>
                  </a:cxn>
                  <a:cxn ang="0">
                    <a:pos x="22" y="8"/>
                  </a:cxn>
                  <a:cxn ang="0">
                    <a:pos x="8" y="22"/>
                  </a:cxn>
                  <a:cxn ang="0">
                    <a:pos x="0" y="40"/>
                  </a:cxn>
                  <a:cxn ang="0">
                    <a:pos x="0" y="50"/>
                  </a:cxn>
                  <a:cxn ang="0">
                    <a:pos x="2" y="70"/>
                  </a:cxn>
                  <a:cxn ang="0">
                    <a:pos x="14" y="86"/>
                  </a:cxn>
                  <a:cxn ang="0">
                    <a:pos x="30" y="96"/>
                  </a:cxn>
                  <a:cxn ang="0">
                    <a:pos x="50" y="100"/>
                  </a:cxn>
                  <a:cxn ang="0">
                    <a:pos x="62" y="98"/>
                  </a:cxn>
                  <a:cxn ang="0">
                    <a:pos x="92" y="110"/>
                  </a:cxn>
                  <a:cxn ang="0">
                    <a:pos x="14" y="50"/>
                  </a:cxn>
                  <a:cxn ang="0">
                    <a:pos x="14" y="44"/>
                  </a:cxn>
                  <a:cxn ang="0">
                    <a:pos x="20" y="30"/>
                  </a:cxn>
                  <a:cxn ang="0">
                    <a:pos x="30" y="20"/>
                  </a:cxn>
                  <a:cxn ang="0">
                    <a:pos x="42" y="16"/>
                  </a:cxn>
                  <a:cxn ang="0">
                    <a:pos x="50" y="14"/>
                  </a:cxn>
                  <a:cxn ang="0">
                    <a:pos x="64" y="18"/>
                  </a:cxn>
                  <a:cxn ang="0">
                    <a:pos x="74" y="26"/>
                  </a:cxn>
                  <a:cxn ang="0">
                    <a:pos x="82" y="36"/>
                  </a:cxn>
                  <a:cxn ang="0">
                    <a:pos x="86" y="50"/>
                  </a:cxn>
                  <a:cxn ang="0">
                    <a:pos x="84" y="58"/>
                  </a:cxn>
                  <a:cxn ang="0">
                    <a:pos x="80" y="70"/>
                  </a:cxn>
                  <a:cxn ang="0">
                    <a:pos x="70" y="80"/>
                  </a:cxn>
                  <a:cxn ang="0">
                    <a:pos x="56" y="86"/>
                  </a:cxn>
                  <a:cxn ang="0">
                    <a:pos x="50" y="86"/>
                  </a:cxn>
                  <a:cxn ang="0">
                    <a:pos x="36" y="84"/>
                  </a:cxn>
                  <a:cxn ang="0">
                    <a:pos x="24" y="76"/>
                  </a:cxn>
                  <a:cxn ang="0">
                    <a:pos x="16" y="64"/>
                  </a:cxn>
                  <a:cxn ang="0">
                    <a:pos x="14" y="50"/>
                  </a:cxn>
                </a:cxnLst>
                <a:rect l="0" t="0" r="r" b="b"/>
                <a:pathLst>
                  <a:path w="104" h="110">
                    <a:moveTo>
                      <a:pt x="104" y="98"/>
                    </a:moveTo>
                    <a:lnTo>
                      <a:pt x="88" y="84"/>
                    </a:lnTo>
                    <a:lnTo>
                      <a:pt x="88" y="84"/>
                    </a:lnTo>
                    <a:lnTo>
                      <a:pt x="92" y="76"/>
                    </a:lnTo>
                    <a:lnTo>
                      <a:pt x="96" y="68"/>
                    </a:lnTo>
                    <a:lnTo>
                      <a:pt x="98" y="60"/>
                    </a:lnTo>
                    <a:lnTo>
                      <a:pt x="100" y="50"/>
                    </a:lnTo>
                    <a:lnTo>
                      <a:pt x="100" y="50"/>
                    </a:lnTo>
                    <a:lnTo>
                      <a:pt x="98" y="40"/>
                    </a:lnTo>
                    <a:lnTo>
                      <a:pt x="96" y="32"/>
                    </a:lnTo>
                    <a:lnTo>
                      <a:pt x="92" y="22"/>
                    </a:lnTo>
                    <a:lnTo>
                      <a:pt x="84" y="16"/>
                    </a:lnTo>
                    <a:lnTo>
                      <a:pt x="78" y="8"/>
                    </a:lnTo>
                    <a:lnTo>
                      <a:pt x="68" y="4"/>
                    </a:lnTo>
                    <a:lnTo>
                      <a:pt x="60" y="2"/>
                    </a:lnTo>
                    <a:lnTo>
                      <a:pt x="50" y="0"/>
                    </a:lnTo>
                    <a:lnTo>
                      <a:pt x="50" y="0"/>
                    </a:lnTo>
                    <a:lnTo>
                      <a:pt x="40" y="2"/>
                    </a:lnTo>
                    <a:lnTo>
                      <a:pt x="30" y="4"/>
                    </a:lnTo>
                    <a:lnTo>
                      <a:pt x="22" y="8"/>
                    </a:lnTo>
                    <a:lnTo>
                      <a:pt x="14" y="16"/>
                    </a:lnTo>
                    <a:lnTo>
                      <a:pt x="8" y="22"/>
                    </a:lnTo>
                    <a:lnTo>
                      <a:pt x="2" y="32"/>
                    </a:lnTo>
                    <a:lnTo>
                      <a:pt x="0" y="40"/>
                    </a:lnTo>
                    <a:lnTo>
                      <a:pt x="0" y="50"/>
                    </a:lnTo>
                    <a:lnTo>
                      <a:pt x="0" y="50"/>
                    </a:lnTo>
                    <a:lnTo>
                      <a:pt x="0" y="60"/>
                    </a:lnTo>
                    <a:lnTo>
                      <a:pt x="2" y="70"/>
                    </a:lnTo>
                    <a:lnTo>
                      <a:pt x="8" y="78"/>
                    </a:lnTo>
                    <a:lnTo>
                      <a:pt x="14" y="86"/>
                    </a:lnTo>
                    <a:lnTo>
                      <a:pt x="22" y="92"/>
                    </a:lnTo>
                    <a:lnTo>
                      <a:pt x="30" y="96"/>
                    </a:lnTo>
                    <a:lnTo>
                      <a:pt x="40" y="100"/>
                    </a:lnTo>
                    <a:lnTo>
                      <a:pt x="50" y="100"/>
                    </a:lnTo>
                    <a:lnTo>
                      <a:pt x="50" y="100"/>
                    </a:lnTo>
                    <a:lnTo>
                      <a:pt x="62" y="98"/>
                    </a:lnTo>
                    <a:lnTo>
                      <a:pt x="76" y="94"/>
                    </a:lnTo>
                    <a:lnTo>
                      <a:pt x="92" y="110"/>
                    </a:lnTo>
                    <a:lnTo>
                      <a:pt x="104" y="98"/>
                    </a:lnTo>
                    <a:close/>
                    <a:moveTo>
                      <a:pt x="14" y="50"/>
                    </a:moveTo>
                    <a:lnTo>
                      <a:pt x="14" y="50"/>
                    </a:lnTo>
                    <a:lnTo>
                      <a:pt x="14" y="44"/>
                    </a:lnTo>
                    <a:lnTo>
                      <a:pt x="16" y="36"/>
                    </a:lnTo>
                    <a:lnTo>
                      <a:pt x="20" y="30"/>
                    </a:lnTo>
                    <a:lnTo>
                      <a:pt x="24" y="26"/>
                    </a:lnTo>
                    <a:lnTo>
                      <a:pt x="30" y="20"/>
                    </a:lnTo>
                    <a:lnTo>
                      <a:pt x="36" y="18"/>
                    </a:lnTo>
                    <a:lnTo>
                      <a:pt x="42" y="16"/>
                    </a:lnTo>
                    <a:lnTo>
                      <a:pt x="50" y="14"/>
                    </a:lnTo>
                    <a:lnTo>
                      <a:pt x="50" y="14"/>
                    </a:lnTo>
                    <a:lnTo>
                      <a:pt x="56" y="16"/>
                    </a:lnTo>
                    <a:lnTo>
                      <a:pt x="64" y="18"/>
                    </a:lnTo>
                    <a:lnTo>
                      <a:pt x="70" y="20"/>
                    </a:lnTo>
                    <a:lnTo>
                      <a:pt x="74" y="26"/>
                    </a:lnTo>
                    <a:lnTo>
                      <a:pt x="80" y="30"/>
                    </a:lnTo>
                    <a:lnTo>
                      <a:pt x="82" y="36"/>
                    </a:lnTo>
                    <a:lnTo>
                      <a:pt x="84" y="44"/>
                    </a:lnTo>
                    <a:lnTo>
                      <a:pt x="86" y="50"/>
                    </a:lnTo>
                    <a:lnTo>
                      <a:pt x="86" y="50"/>
                    </a:lnTo>
                    <a:lnTo>
                      <a:pt x="84" y="58"/>
                    </a:lnTo>
                    <a:lnTo>
                      <a:pt x="82" y="64"/>
                    </a:lnTo>
                    <a:lnTo>
                      <a:pt x="80" y="70"/>
                    </a:lnTo>
                    <a:lnTo>
                      <a:pt x="74" y="76"/>
                    </a:lnTo>
                    <a:lnTo>
                      <a:pt x="70" y="80"/>
                    </a:lnTo>
                    <a:lnTo>
                      <a:pt x="64" y="84"/>
                    </a:lnTo>
                    <a:lnTo>
                      <a:pt x="56" y="86"/>
                    </a:lnTo>
                    <a:lnTo>
                      <a:pt x="50" y="86"/>
                    </a:lnTo>
                    <a:lnTo>
                      <a:pt x="50" y="86"/>
                    </a:lnTo>
                    <a:lnTo>
                      <a:pt x="42" y="86"/>
                    </a:lnTo>
                    <a:lnTo>
                      <a:pt x="36" y="84"/>
                    </a:lnTo>
                    <a:lnTo>
                      <a:pt x="30" y="80"/>
                    </a:lnTo>
                    <a:lnTo>
                      <a:pt x="24" y="76"/>
                    </a:lnTo>
                    <a:lnTo>
                      <a:pt x="20" y="70"/>
                    </a:lnTo>
                    <a:lnTo>
                      <a:pt x="16" y="64"/>
                    </a:lnTo>
                    <a:lnTo>
                      <a:pt x="14" y="58"/>
                    </a:lnTo>
                    <a:lnTo>
                      <a:pt x="14" y="50"/>
                    </a:lnTo>
                    <a:lnTo>
                      <a:pt x="14" y="5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78" name="Freeform 345"/>
              <p:cNvSpPr>
                <a:spLocks/>
              </p:cNvSpPr>
              <p:nvPr/>
            </p:nvSpPr>
            <p:spPr bwMode="auto">
              <a:xfrm>
                <a:off x="15433675" y="4864100"/>
                <a:ext cx="73025" cy="73025"/>
              </a:xfrm>
              <a:custGeom>
                <a:avLst/>
                <a:gdLst/>
                <a:ahLst/>
                <a:cxnLst>
                  <a:cxn ang="0">
                    <a:pos x="42" y="18"/>
                  </a:cxn>
                  <a:cxn ang="0">
                    <a:pos x="28" y="18"/>
                  </a:cxn>
                  <a:cxn ang="0">
                    <a:pos x="28" y="4"/>
                  </a:cxn>
                  <a:cxn ang="0">
                    <a:pos x="28" y="4"/>
                  </a:cxn>
                  <a:cxn ang="0">
                    <a:pos x="26" y="0"/>
                  </a:cxn>
                  <a:cxn ang="0">
                    <a:pos x="24" y="0"/>
                  </a:cxn>
                  <a:cxn ang="0">
                    <a:pos x="24" y="0"/>
                  </a:cxn>
                  <a:cxn ang="0">
                    <a:pos x="20" y="0"/>
                  </a:cxn>
                  <a:cxn ang="0">
                    <a:pos x="20" y="4"/>
                  </a:cxn>
                  <a:cxn ang="0">
                    <a:pos x="20" y="18"/>
                  </a:cxn>
                  <a:cxn ang="0">
                    <a:pos x="4" y="18"/>
                  </a:cxn>
                  <a:cxn ang="0">
                    <a:pos x="4" y="18"/>
                  </a:cxn>
                  <a:cxn ang="0">
                    <a:pos x="2" y="20"/>
                  </a:cxn>
                  <a:cxn ang="0">
                    <a:pos x="0" y="22"/>
                  </a:cxn>
                  <a:cxn ang="0">
                    <a:pos x="0" y="22"/>
                  </a:cxn>
                  <a:cxn ang="0">
                    <a:pos x="2" y="26"/>
                  </a:cxn>
                  <a:cxn ang="0">
                    <a:pos x="4" y="26"/>
                  </a:cxn>
                  <a:cxn ang="0">
                    <a:pos x="20" y="26"/>
                  </a:cxn>
                  <a:cxn ang="0">
                    <a:pos x="20" y="42"/>
                  </a:cxn>
                  <a:cxn ang="0">
                    <a:pos x="20" y="42"/>
                  </a:cxn>
                  <a:cxn ang="0">
                    <a:pos x="20" y="44"/>
                  </a:cxn>
                  <a:cxn ang="0">
                    <a:pos x="24" y="46"/>
                  </a:cxn>
                  <a:cxn ang="0">
                    <a:pos x="24" y="46"/>
                  </a:cxn>
                  <a:cxn ang="0">
                    <a:pos x="26" y="44"/>
                  </a:cxn>
                  <a:cxn ang="0">
                    <a:pos x="28" y="42"/>
                  </a:cxn>
                  <a:cxn ang="0">
                    <a:pos x="28" y="26"/>
                  </a:cxn>
                  <a:cxn ang="0">
                    <a:pos x="42" y="26"/>
                  </a:cxn>
                  <a:cxn ang="0">
                    <a:pos x="42" y="26"/>
                  </a:cxn>
                  <a:cxn ang="0">
                    <a:pos x="46" y="26"/>
                  </a:cxn>
                  <a:cxn ang="0">
                    <a:pos x="46" y="22"/>
                  </a:cxn>
                  <a:cxn ang="0">
                    <a:pos x="46" y="22"/>
                  </a:cxn>
                  <a:cxn ang="0">
                    <a:pos x="46" y="20"/>
                  </a:cxn>
                  <a:cxn ang="0">
                    <a:pos x="42" y="18"/>
                  </a:cxn>
                  <a:cxn ang="0">
                    <a:pos x="42" y="18"/>
                  </a:cxn>
                </a:cxnLst>
                <a:rect l="0" t="0" r="r" b="b"/>
                <a:pathLst>
                  <a:path w="46" h="46">
                    <a:moveTo>
                      <a:pt x="42" y="18"/>
                    </a:moveTo>
                    <a:lnTo>
                      <a:pt x="28" y="18"/>
                    </a:lnTo>
                    <a:lnTo>
                      <a:pt x="28" y="4"/>
                    </a:lnTo>
                    <a:lnTo>
                      <a:pt x="28" y="4"/>
                    </a:lnTo>
                    <a:lnTo>
                      <a:pt x="26" y="0"/>
                    </a:lnTo>
                    <a:lnTo>
                      <a:pt x="24" y="0"/>
                    </a:lnTo>
                    <a:lnTo>
                      <a:pt x="24" y="0"/>
                    </a:lnTo>
                    <a:lnTo>
                      <a:pt x="20" y="0"/>
                    </a:lnTo>
                    <a:lnTo>
                      <a:pt x="20" y="4"/>
                    </a:lnTo>
                    <a:lnTo>
                      <a:pt x="20" y="18"/>
                    </a:lnTo>
                    <a:lnTo>
                      <a:pt x="4" y="18"/>
                    </a:lnTo>
                    <a:lnTo>
                      <a:pt x="4" y="18"/>
                    </a:lnTo>
                    <a:lnTo>
                      <a:pt x="2" y="20"/>
                    </a:lnTo>
                    <a:lnTo>
                      <a:pt x="0" y="22"/>
                    </a:lnTo>
                    <a:lnTo>
                      <a:pt x="0" y="22"/>
                    </a:lnTo>
                    <a:lnTo>
                      <a:pt x="2" y="26"/>
                    </a:lnTo>
                    <a:lnTo>
                      <a:pt x="4" y="26"/>
                    </a:lnTo>
                    <a:lnTo>
                      <a:pt x="20" y="26"/>
                    </a:lnTo>
                    <a:lnTo>
                      <a:pt x="20" y="42"/>
                    </a:lnTo>
                    <a:lnTo>
                      <a:pt x="20" y="42"/>
                    </a:lnTo>
                    <a:lnTo>
                      <a:pt x="20" y="44"/>
                    </a:lnTo>
                    <a:lnTo>
                      <a:pt x="24" y="46"/>
                    </a:lnTo>
                    <a:lnTo>
                      <a:pt x="24" y="46"/>
                    </a:lnTo>
                    <a:lnTo>
                      <a:pt x="26" y="44"/>
                    </a:lnTo>
                    <a:lnTo>
                      <a:pt x="28" y="42"/>
                    </a:lnTo>
                    <a:lnTo>
                      <a:pt x="28" y="26"/>
                    </a:lnTo>
                    <a:lnTo>
                      <a:pt x="42" y="26"/>
                    </a:lnTo>
                    <a:lnTo>
                      <a:pt x="42" y="26"/>
                    </a:lnTo>
                    <a:lnTo>
                      <a:pt x="46" y="26"/>
                    </a:lnTo>
                    <a:lnTo>
                      <a:pt x="46" y="22"/>
                    </a:lnTo>
                    <a:lnTo>
                      <a:pt x="46" y="22"/>
                    </a:lnTo>
                    <a:lnTo>
                      <a:pt x="46" y="20"/>
                    </a:lnTo>
                    <a:lnTo>
                      <a:pt x="42" y="18"/>
                    </a:lnTo>
                    <a:lnTo>
                      <a:pt x="42" y="18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</p:grpSp>
      <p:pic>
        <p:nvPicPr>
          <p:cNvPr id="82" name="Picture 2"/>
          <p:cNvPicPr>
            <a:picLocks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6305468" y="3008687"/>
            <a:ext cx="487221" cy="560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7" name="组合 6"/>
          <p:cNvGrpSpPr/>
          <p:nvPr/>
        </p:nvGrpSpPr>
        <p:grpSpPr>
          <a:xfrm>
            <a:off x="467544" y="807736"/>
            <a:ext cx="8208912" cy="1685160"/>
            <a:chOff x="467544" y="807736"/>
            <a:chExt cx="8208912" cy="1685160"/>
          </a:xfrm>
        </p:grpSpPr>
        <p:grpSp>
          <p:nvGrpSpPr>
            <p:cNvPr id="5" name="组合 4"/>
            <p:cNvGrpSpPr/>
            <p:nvPr/>
          </p:nvGrpSpPr>
          <p:grpSpPr>
            <a:xfrm>
              <a:off x="647563" y="897530"/>
              <a:ext cx="7848873" cy="1494382"/>
              <a:chOff x="827583" y="998514"/>
              <a:chExt cx="7848873" cy="1494382"/>
            </a:xfrm>
          </p:grpSpPr>
          <p:sp>
            <p:nvSpPr>
              <p:cNvPr id="85" name="圆角矩形 84"/>
              <p:cNvSpPr/>
              <p:nvPr/>
            </p:nvSpPr>
            <p:spPr>
              <a:xfrm>
                <a:off x="1504378" y="998514"/>
                <a:ext cx="6127962" cy="706024"/>
              </a:xfrm>
              <a:prstGeom prst="roundRect">
                <a:avLst/>
              </a:prstGeom>
              <a:noFill/>
              <a:ln w="19050">
                <a:solidFill>
                  <a:schemeClr val="accent5"/>
                </a:solidFill>
              </a:ln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CN" sz="105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grpSp>
            <p:nvGrpSpPr>
              <p:cNvPr id="31" name="组合 30"/>
              <p:cNvGrpSpPr/>
              <p:nvPr/>
            </p:nvGrpSpPr>
            <p:grpSpPr>
              <a:xfrm>
                <a:off x="827583" y="1124742"/>
                <a:ext cx="7848873" cy="1368154"/>
                <a:chOff x="827583" y="1412776"/>
                <a:chExt cx="7848873" cy="1368154"/>
              </a:xfrm>
            </p:grpSpPr>
            <p:sp>
              <p:nvSpPr>
                <p:cNvPr id="42" name="圆角矩形 41"/>
                <p:cNvSpPr/>
                <p:nvPr/>
              </p:nvSpPr>
              <p:spPr>
                <a:xfrm>
                  <a:off x="827583" y="2348882"/>
                  <a:ext cx="2503780" cy="43204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CN" sz="1400" b="1" dirty="0" err="1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Netflow</a:t>
                  </a:r>
                  <a:r>
                    <a:rPr lang="en-US" altLang="zh-CN" sz="14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/</a:t>
                  </a:r>
                  <a:r>
                    <a:rPr lang="zh-CN" altLang="en-US" sz="14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网络防护设备</a:t>
                  </a:r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日志</a:t>
                  </a:r>
                  <a:endPara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2" name="圆角矩形 51"/>
                <p:cNvSpPr/>
                <p:nvPr/>
              </p:nvSpPr>
              <p:spPr>
                <a:xfrm>
                  <a:off x="3671900" y="2348881"/>
                  <a:ext cx="2329792" cy="43204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恶意</a:t>
                  </a:r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样本</a:t>
                  </a:r>
                  <a:r>
                    <a:rPr lang="en-US" altLang="zh-CN" sz="14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/</a:t>
                  </a:r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原始数据包</a:t>
                  </a:r>
                  <a:endPara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3" name="圆角矩形 52"/>
                <p:cNvSpPr/>
                <p:nvPr/>
              </p:nvSpPr>
              <p:spPr>
                <a:xfrm>
                  <a:off x="6397446" y="2348882"/>
                  <a:ext cx="2279010" cy="432048"/>
                </a:xfrm>
                <a:prstGeom prst="roundRect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1">
                  <a:schemeClr val="accent6"/>
                </a:lnRef>
                <a:fillRef idx="3">
                  <a:schemeClr val="accent6"/>
                </a:fillRef>
                <a:effectRef idx="2">
                  <a:schemeClr val="accent6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共享平台</a:t>
                  </a:r>
                  <a:r>
                    <a:rPr lang="en-US" altLang="zh-CN" sz="14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/</a:t>
                  </a:r>
                  <a:r>
                    <a:rPr lang="zh-CN" altLang="en-US" sz="1400" b="1" dirty="0" smtClean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rPr>
                    <a:t>态势感知中心</a:t>
                  </a:r>
                  <a:endParaRPr lang="zh-CN" altLang="en-US" sz="1400" b="1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endParaRPr>
                </a:p>
              </p:txBody>
            </p:sp>
            <p:sp>
              <p:nvSpPr>
                <p:cNvPr id="55" name="下箭头 54"/>
                <p:cNvSpPr/>
                <p:nvPr/>
              </p:nvSpPr>
              <p:spPr>
                <a:xfrm rot="12695463">
                  <a:off x="2337191" y="1882581"/>
                  <a:ext cx="288031" cy="418262"/>
                </a:xfrm>
                <a:prstGeom prst="down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6" name="下箭头 55"/>
                <p:cNvSpPr/>
                <p:nvPr/>
              </p:nvSpPr>
              <p:spPr>
                <a:xfrm rot="8668978">
                  <a:off x="6743323" y="1885261"/>
                  <a:ext cx="288031" cy="418092"/>
                </a:xfrm>
                <a:prstGeom prst="down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57" name="下箭头 56"/>
                <p:cNvSpPr/>
                <p:nvPr/>
              </p:nvSpPr>
              <p:spPr>
                <a:xfrm rot="10800000">
                  <a:off x="4608004" y="1916832"/>
                  <a:ext cx="288031" cy="360040"/>
                </a:xfrm>
                <a:prstGeom prst="downArrow">
                  <a:avLst/>
                </a:prstGeom>
                <a:solidFill>
                  <a:schemeClr val="accent5">
                    <a:lumMod val="7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grpSp>
              <p:nvGrpSpPr>
                <p:cNvPr id="58" name="组合 57"/>
                <p:cNvGrpSpPr/>
                <p:nvPr/>
              </p:nvGrpSpPr>
              <p:grpSpPr>
                <a:xfrm>
                  <a:off x="1763688" y="1412776"/>
                  <a:ext cx="5688632" cy="458211"/>
                  <a:chOff x="1623770" y="4397490"/>
                  <a:chExt cx="5688632" cy="458211"/>
                </a:xfrm>
              </p:grpSpPr>
              <p:sp>
                <p:nvSpPr>
                  <p:cNvPr id="59" name="圆角矩形 58"/>
                  <p:cNvSpPr/>
                  <p:nvPr/>
                </p:nvSpPr>
                <p:spPr>
                  <a:xfrm>
                    <a:off x="1623770" y="4397490"/>
                    <a:ext cx="1567675" cy="458211"/>
                  </a:xfrm>
                  <a:prstGeom prst="round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结构化数据</a:t>
                    </a:r>
                    <a:endParaRPr lang="en-US" altLang="zh-CN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0" name="圆角矩形 59"/>
                  <p:cNvSpPr/>
                  <p:nvPr/>
                </p:nvSpPr>
                <p:spPr>
                  <a:xfrm>
                    <a:off x="3725441" y="4397490"/>
                    <a:ext cx="1601126" cy="458211"/>
                  </a:xfrm>
                  <a:prstGeom prst="round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非结构化数据</a:t>
                    </a:r>
                    <a:endParaRPr lang="en-US" altLang="zh-CN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  <p:sp>
                <p:nvSpPr>
                  <p:cNvPr id="61" name="圆角矩形 60"/>
                  <p:cNvSpPr/>
                  <p:nvPr/>
                </p:nvSpPr>
                <p:spPr>
                  <a:xfrm>
                    <a:off x="5832504" y="4397490"/>
                    <a:ext cx="1479898" cy="458211"/>
                  </a:xfrm>
                  <a:prstGeom prst="roundRect">
                    <a:avLst/>
                  </a:prstGeom>
                  <a:solidFill>
                    <a:schemeClr val="accent5"/>
                  </a:solidFill>
                  <a:ln>
                    <a:noFill/>
                  </a:ln>
                </p:spPr>
                <p:style>
                  <a:lnRef idx="1">
                    <a:schemeClr val="accent6"/>
                  </a:lnRef>
                  <a:fillRef idx="3">
                    <a:schemeClr val="accent6"/>
                  </a:fillRef>
                  <a:effectRef idx="2">
                    <a:schemeClr val="accent6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zh-CN" altLang="en-US" b="1" dirty="0" smtClean="0">
                        <a:solidFill>
                          <a:schemeClr val="bg1"/>
                        </a:solidFill>
                        <a:latin typeface="微软雅黑" pitchFamily="34" charset="-122"/>
                        <a:ea typeface="微软雅黑" pitchFamily="34" charset="-122"/>
                      </a:rPr>
                      <a:t>第三方数据</a:t>
                    </a:r>
                    <a:endParaRPr lang="en-US" altLang="zh-CN" b="1" dirty="0">
                      <a:solidFill>
                        <a:schemeClr val="bg1"/>
                      </a:solidFill>
                      <a:latin typeface="微软雅黑" pitchFamily="34" charset="-122"/>
                      <a:ea typeface="微软雅黑" pitchFamily="34" charset="-122"/>
                    </a:endParaRPr>
                  </a:p>
                </p:txBody>
              </p:sp>
            </p:grpSp>
          </p:grpSp>
        </p:grpSp>
        <p:sp>
          <p:nvSpPr>
            <p:cNvPr id="86" name="矩形 85"/>
            <p:cNvSpPr/>
            <p:nvPr/>
          </p:nvSpPr>
          <p:spPr>
            <a:xfrm>
              <a:off x="467544" y="807736"/>
              <a:ext cx="8208912" cy="1685160"/>
            </a:xfrm>
            <a:prstGeom prst="rect">
              <a:avLst/>
            </a:prstGeom>
            <a:noFill/>
            <a:ln w="19050">
              <a:solidFill>
                <a:schemeClr val="accent5"/>
              </a:solidFill>
              <a:prstDash val="lgDash"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105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87" name="矩形 86"/>
          <p:cNvSpPr/>
          <p:nvPr/>
        </p:nvSpPr>
        <p:spPr>
          <a:xfrm>
            <a:off x="369194" y="4860666"/>
            <a:ext cx="87393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第三方数据类型：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第三平台共享的威胁情报，态势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感知平台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分析产生的威胁情报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760900" y="5238491"/>
            <a:ext cx="7771540" cy="350749"/>
            <a:chOff x="876211" y="5238491"/>
            <a:chExt cx="7771540" cy="350749"/>
          </a:xfrm>
        </p:grpSpPr>
        <p:sp>
          <p:nvSpPr>
            <p:cNvPr id="88" name="圆角矩形 87"/>
            <p:cNvSpPr/>
            <p:nvPr/>
          </p:nvSpPr>
          <p:spPr>
            <a:xfrm>
              <a:off x="876211" y="5238491"/>
              <a:ext cx="1414914" cy="350749"/>
            </a:xfrm>
            <a:prstGeom prst="roundRect">
              <a:avLst/>
            </a:prstGeom>
            <a:solidFill>
              <a:srgbClr val="FA8072"/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黑</a:t>
              </a:r>
              <a:r>
                <a:rPr lang="en-US" altLang="zh-CN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IP</a:t>
              </a:r>
            </a:p>
          </p:txBody>
        </p:sp>
        <p:sp>
          <p:nvSpPr>
            <p:cNvPr id="9" name="矩形 8"/>
            <p:cNvSpPr/>
            <p:nvPr/>
          </p:nvSpPr>
          <p:spPr>
            <a:xfrm>
              <a:off x="2291125" y="5275365"/>
              <a:ext cx="6356626" cy="276999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长期活跃</a:t>
              </a:r>
              <a:r>
                <a:rPr lang="zh-CN" altLang="en-US" sz="1200" b="1" dirty="0" smtClean="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的，短期</a:t>
              </a:r>
              <a:r>
                <a:rPr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活跃</a:t>
              </a:r>
              <a:r>
                <a:rPr lang="zh-CN" altLang="en-US" sz="1200" b="1" dirty="0" smtClean="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的，</a:t>
              </a:r>
              <a:r>
                <a:rPr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基于代理跳板</a:t>
              </a:r>
              <a:r>
                <a:rPr lang="zh-CN" altLang="en-US" sz="1200" b="1" dirty="0" smtClean="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的，</a:t>
              </a:r>
              <a:r>
                <a:rPr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被控制</a:t>
              </a:r>
              <a:r>
                <a:rPr lang="zh-CN" altLang="en-US" sz="1200" b="1" dirty="0" smtClean="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主机，</a:t>
              </a:r>
              <a:r>
                <a:rPr lang="zh-CN" altLang="en-US" sz="1200" b="1" dirty="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其他基础</a:t>
              </a:r>
              <a:r>
                <a:rPr lang="zh-CN" altLang="en-US" sz="1200" b="1" dirty="0" smtClean="0">
                  <a:solidFill>
                    <a:schemeClr val="accent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属性</a:t>
              </a:r>
              <a:endParaRPr lang="en-US" altLang="zh-CN" sz="1200" b="1" dirty="0">
                <a:solidFill>
                  <a:schemeClr val="accent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60900" y="5616718"/>
            <a:ext cx="7771540" cy="338524"/>
            <a:chOff x="876211" y="5589240"/>
            <a:chExt cx="7771540" cy="338524"/>
          </a:xfrm>
        </p:grpSpPr>
        <p:sp>
          <p:nvSpPr>
            <p:cNvPr id="89" name="圆角矩形 88"/>
            <p:cNvSpPr/>
            <p:nvPr/>
          </p:nvSpPr>
          <p:spPr>
            <a:xfrm>
              <a:off x="876211" y="5589240"/>
              <a:ext cx="1702946" cy="338524"/>
            </a:xfrm>
            <a:prstGeom prst="roundRect">
              <a:avLst/>
            </a:prstGeom>
            <a:solidFill>
              <a:srgbClr val="92D050"/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行为特征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1" name="矩形 90"/>
            <p:cNvSpPr/>
            <p:nvPr/>
          </p:nvSpPr>
          <p:spPr>
            <a:xfrm>
              <a:off x="2579157" y="5627697"/>
              <a:ext cx="6068594" cy="276999"/>
            </a:xfrm>
            <a:prstGeom prst="rect">
              <a:avLst/>
            </a:prstGeom>
            <a:solidFill>
              <a:schemeClr val="accent3">
                <a:lumMod val="40000"/>
                <a:lumOff val="6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accent3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扫描器</a:t>
              </a:r>
              <a:r>
                <a:rPr lang="zh-CN" altLang="en-US" sz="1200" b="1" dirty="0" smtClean="0">
                  <a:solidFill>
                    <a:schemeClr val="accent3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家族，</a:t>
              </a:r>
              <a:r>
                <a:rPr lang="zh-CN" altLang="en-US" sz="1200" b="1" dirty="0">
                  <a:solidFill>
                    <a:schemeClr val="accent3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暴力破解</a:t>
              </a:r>
              <a:r>
                <a:rPr lang="zh-CN" altLang="en-US" sz="1200" b="1" dirty="0" smtClean="0">
                  <a:solidFill>
                    <a:schemeClr val="accent3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家族，</a:t>
              </a:r>
              <a:r>
                <a:rPr lang="zh-CN" altLang="en-US" sz="1200" b="1" dirty="0">
                  <a:solidFill>
                    <a:schemeClr val="accent3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批量扫漏洞家族（扫系统漏洞、</a:t>
              </a:r>
              <a:r>
                <a:rPr lang="en-US" altLang="zh-CN" sz="1200" b="1" dirty="0">
                  <a:solidFill>
                    <a:schemeClr val="accent3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WEB</a:t>
              </a:r>
              <a:r>
                <a:rPr lang="zh-CN" altLang="en-US" sz="1200" b="1" dirty="0" smtClean="0">
                  <a:solidFill>
                    <a:schemeClr val="accent3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漏洞）</a:t>
              </a:r>
              <a:endParaRPr lang="en-US" altLang="zh-CN" sz="1200" b="1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760900" y="5982720"/>
            <a:ext cx="7780704" cy="360040"/>
            <a:chOff x="876211" y="5971962"/>
            <a:chExt cx="7780704" cy="360040"/>
          </a:xfrm>
        </p:grpSpPr>
        <p:sp>
          <p:nvSpPr>
            <p:cNvPr id="90" name="圆角矩形 89"/>
            <p:cNvSpPr/>
            <p:nvPr/>
          </p:nvSpPr>
          <p:spPr>
            <a:xfrm>
              <a:off x="876211" y="5971962"/>
              <a:ext cx="1990978" cy="360040"/>
            </a:xfrm>
            <a:prstGeom prst="roundRect">
              <a:avLst/>
            </a:prstGeom>
            <a:solidFill>
              <a:srgbClr val="00B0F0"/>
            </a:solidFill>
            <a:ln>
              <a:noFill/>
            </a:ln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组织特征</a:t>
              </a:r>
              <a:endParaRPr lang="zh-CN" altLang="en-US" sz="1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2" name="矩形 91"/>
            <p:cNvSpPr/>
            <p:nvPr/>
          </p:nvSpPr>
          <p:spPr>
            <a:xfrm>
              <a:off x="2876353" y="6021177"/>
              <a:ext cx="5780562" cy="276999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zh-CN" altLang="en-US" sz="1200" b="1" dirty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黑色</a:t>
              </a:r>
              <a:r>
                <a:rPr lang="en-US" altLang="zh-CN" sz="1200" b="1" dirty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SEO</a:t>
              </a:r>
              <a:r>
                <a:rPr lang="zh-CN" altLang="en-US" sz="12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组织，</a:t>
              </a:r>
              <a:r>
                <a:rPr lang="zh-CN" altLang="en-US" sz="1200" b="1" dirty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针对金融等行业目标的渗透组织、羊毛</a:t>
              </a:r>
              <a:r>
                <a:rPr lang="zh-CN" altLang="en-US" sz="12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党</a:t>
              </a:r>
              <a:endParaRPr lang="en-US" altLang="zh-CN" sz="1200" b="1" dirty="0">
                <a:solidFill>
                  <a:schemeClr val="accent5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9" name="标题 3"/>
          <p:cNvSpPr txBox="1">
            <a:spLocks/>
          </p:cNvSpPr>
          <p:nvPr/>
        </p:nvSpPr>
        <p:spPr>
          <a:xfrm>
            <a:off x="214282" y="142852"/>
            <a:ext cx="5286412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数据采集</a:t>
            </a:r>
          </a:p>
        </p:txBody>
      </p:sp>
    </p:spTree>
    <p:extLst>
      <p:ext uri="{BB962C8B-B14F-4D97-AF65-F5344CB8AC3E}">
        <p14:creationId xmlns:p14="http://schemas.microsoft.com/office/powerpoint/2010/main" val="464386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980728"/>
            <a:ext cx="7632848" cy="36724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Box 13"/>
          <p:cNvSpPr txBox="1"/>
          <p:nvPr/>
        </p:nvSpPr>
        <p:spPr>
          <a:xfrm>
            <a:off x="683568" y="4826476"/>
            <a:ext cx="7632848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攻击事件也是有章可循的！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通过对攻击事件多维度分析可建立并完善异常行为模型、不同攻击行为的关联关系、黑客画像等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3"/>
          <p:cNvSpPr txBox="1">
            <a:spLocks/>
          </p:cNvSpPr>
          <p:nvPr/>
        </p:nvSpPr>
        <p:spPr>
          <a:xfrm>
            <a:off x="214282" y="142852"/>
            <a:ext cx="5286412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数据分析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967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456282" y="1700808"/>
            <a:ext cx="8231436" cy="4320480"/>
            <a:chOff x="581148" y="980728"/>
            <a:chExt cx="8231436" cy="4320480"/>
          </a:xfrm>
        </p:grpSpPr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148" y="980728"/>
              <a:ext cx="7981704" cy="4320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7343912" y="4875585"/>
              <a:ext cx="146867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—《</a:t>
              </a:r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2016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DBIR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》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2" name="标题 3"/>
          <p:cNvSpPr txBox="1">
            <a:spLocks/>
          </p:cNvSpPr>
          <p:nvPr/>
        </p:nvSpPr>
        <p:spPr>
          <a:xfrm>
            <a:off x="214282" y="142852"/>
            <a:ext cx="5286412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数据分析</a:t>
            </a:r>
            <a:r>
              <a:rPr lang="en-US" altLang="zh-CN" dirty="0" smtClean="0"/>
              <a:t>—WHO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6282" y="1052736"/>
            <a:ext cx="7212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来自外部的攻击超过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80%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，且长期以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高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百分比占据攻击者来源之首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0862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641933" y="1658363"/>
            <a:ext cx="7860134" cy="4578949"/>
            <a:chOff x="827584" y="908720"/>
            <a:chExt cx="7860134" cy="4578949"/>
          </a:xfrm>
        </p:grpSpPr>
        <p:pic>
          <p:nvPicPr>
            <p:cNvPr id="409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7584" y="908720"/>
              <a:ext cx="7488832" cy="457894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0" name="矩形 9"/>
            <p:cNvSpPr/>
            <p:nvPr/>
          </p:nvSpPr>
          <p:spPr>
            <a:xfrm>
              <a:off x="7219046" y="4731569"/>
              <a:ext cx="146867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—《</a:t>
              </a:r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2016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en-US" altLang="zh-CN" sz="1200" b="1" dirty="0">
                  <a:latin typeface="微软雅黑" pitchFamily="34" charset="-122"/>
                  <a:ea typeface="微软雅黑" pitchFamily="34" charset="-122"/>
                </a:rPr>
                <a:t>DBIR</a:t>
              </a:r>
              <a:r>
                <a:rPr lang="en-US" altLang="zh-CN" sz="1200" dirty="0">
                  <a:latin typeface="微软雅黑" pitchFamily="34" charset="-122"/>
                  <a:ea typeface="微软雅黑" pitchFamily="34" charset="-122"/>
                </a:rPr>
                <a:t>》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1" name="标题 3"/>
          <p:cNvSpPr txBox="1">
            <a:spLocks/>
          </p:cNvSpPr>
          <p:nvPr/>
        </p:nvSpPr>
        <p:spPr>
          <a:xfrm>
            <a:off x="214282" y="142852"/>
            <a:ext cx="5286412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数据分析</a:t>
            </a:r>
            <a:r>
              <a:rPr lang="en-US" altLang="zh-CN" dirty="0" smtClean="0"/>
              <a:t>—WHY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56282" y="1052736"/>
            <a:ext cx="72120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大部分异常攻击行为都是为了非法获取目标财产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890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E:\Security Products\山大交流材料\素材图片\QQ截图2016102611545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147" y="1772816"/>
            <a:ext cx="7766301" cy="4565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标题 3"/>
          <p:cNvSpPr txBox="1">
            <a:spLocks/>
          </p:cNvSpPr>
          <p:nvPr/>
        </p:nvSpPr>
        <p:spPr>
          <a:xfrm>
            <a:off x="214282" y="142852"/>
            <a:ext cx="5286412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数据分析</a:t>
            </a:r>
            <a:r>
              <a:rPr lang="en-US" altLang="zh-CN" dirty="0" smtClean="0"/>
              <a:t>—HO</a:t>
            </a:r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56282" y="1054874"/>
            <a:ext cx="81481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实施异常行为攻击的方法多种多样，黑客入侵与恶意软件攻击上升趋势明显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3491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 txBox="1">
            <a:spLocks/>
          </p:cNvSpPr>
          <p:nvPr/>
        </p:nvSpPr>
        <p:spPr>
          <a:xfrm>
            <a:off x="214282" y="142852"/>
            <a:ext cx="5286412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以</a:t>
            </a:r>
            <a:r>
              <a:rPr lang="zh-CN" altLang="en-US" dirty="0" smtClean="0"/>
              <a:t>业务为核心的立体分析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539552" y="1052736"/>
            <a:ext cx="4086200" cy="4985980"/>
            <a:chOff x="323528" y="1307088"/>
            <a:chExt cx="4086200" cy="4985980"/>
          </a:xfrm>
        </p:grpSpPr>
        <p:sp>
          <p:nvSpPr>
            <p:cNvPr id="9" name="矩形 8"/>
            <p:cNvSpPr/>
            <p:nvPr/>
          </p:nvSpPr>
          <p:spPr>
            <a:xfrm>
              <a:off x="323528" y="1307088"/>
              <a:ext cx="2016224" cy="498598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n"/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识别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入侵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检测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受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控检测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破坏检测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n"/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阻断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网络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阻断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查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杀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处置</a:t>
              </a:r>
              <a:endParaRPr lang="en-US" altLang="zh-CN" sz="1600" dirty="0" smtClean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  <a:p>
              <a:pPr marL="342900" indent="-342900">
                <a:lnSpc>
                  <a:spcPct val="150000"/>
                </a:lnSpc>
                <a:buFont typeface="Wingdings" pitchFamily="2" charset="2"/>
                <a:buChar char="n"/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取证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pPr marL="800100" lvl="1" indent="-34290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痕迹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取证</a:t>
              </a:r>
            </a:p>
            <a:p>
              <a:pPr marL="800100" lvl="1" indent="-34290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危害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取证</a:t>
              </a:r>
            </a:p>
            <a:p>
              <a:pPr>
                <a:lnSpc>
                  <a:spcPct val="150000"/>
                </a:lnSpc>
              </a:pPr>
              <a:endParaRPr lang="zh-CN" altLang="en-US" dirty="0"/>
            </a:p>
          </p:txBody>
        </p:sp>
        <p:sp>
          <p:nvSpPr>
            <p:cNvPr id="10" name="矩形 9"/>
            <p:cNvSpPr/>
            <p:nvPr/>
          </p:nvSpPr>
          <p:spPr>
            <a:xfrm>
              <a:off x="2339752" y="1307088"/>
              <a:ext cx="2069976" cy="42011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Wingdings" pitchFamily="2" charset="2"/>
                <a:buChar char="n"/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回溯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攻击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回溯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样本回溯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>
                <a:lnSpc>
                  <a:spcPct val="150000"/>
                </a:lnSpc>
              </a:pP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n"/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分析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身份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标示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空间</a:t>
              </a: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定位</a:t>
              </a: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动机判断</a:t>
              </a:r>
              <a:endParaRPr lang="zh-CN" altLang="en-US" sz="1600" dirty="0">
                <a:latin typeface="微软雅黑" pitchFamily="34" charset="-122"/>
                <a:ea typeface="微软雅黑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Wingdings" pitchFamily="2" charset="2"/>
                <a:buChar char="n"/>
              </a:pPr>
              <a:r>
                <a:rPr lang="zh-CN" altLang="en-US" sz="2000" dirty="0" smtClean="0">
                  <a:latin typeface="微软雅黑" pitchFamily="34" charset="-122"/>
                  <a:ea typeface="微软雅黑" pitchFamily="34" charset="-122"/>
                </a:rPr>
                <a:t>反哺</a:t>
              </a:r>
              <a:endParaRPr lang="zh-CN" altLang="en-US" sz="2000" dirty="0">
                <a:latin typeface="微软雅黑" pitchFamily="34" charset="-122"/>
                <a:ea typeface="微软雅黑" pitchFamily="34" charset="-122"/>
              </a:endParaRPr>
            </a:p>
            <a:p>
              <a:pPr marL="742950" lvl="1" indent="-285750">
                <a:lnSpc>
                  <a:spcPct val="150000"/>
                </a:lnSpc>
                <a:buFont typeface="Wingdings" pitchFamily="2" charset="2"/>
                <a:buChar char="ü"/>
              </a:pPr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丰富</a:t>
              </a:r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模型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892528" y="2819717"/>
            <a:ext cx="1721922" cy="1629587"/>
            <a:chOff x="3419475" y="1887538"/>
            <a:chExt cx="2332038" cy="2281238"/>
          </a:xfrm>
        </p:grpSpPr>
        <p:sp>
          <p:nvSpPr>
            <p:cNvPr id="12" name="AutoShape 31"/>
            <p:cNvSpPr>
              <a:spLocks noChangeArrowheads="1"/>
            </p:cNvSpPr>
            <p:nvPr/>
          </p:nvSpPr>
          <p:spPr bwMode="auto">
            <a:xfrm rot="6774404">
              <a:off x="3488532" y="1985170"/>
              <a:ext cx="2179637" cy="2187575"/>
            </a:xfrm>
            <a:custGeom>
              <a:avLst/>
              <a:gdLst>
                <a:gd name="T0" fmla="*/ 169938224 w 21600"/>
                <a:gd name="T1" fmla="*/ 17908644 h 21600"/>
                <a:gd name="T2" fmla="*/ 108516558 w 21600"/>
                <a:gd name="T3" fmla="*/ 14749522 h 21600"/>
                <a:gd name="T4" fmla="*/ 153971879 w 21600"/>
                <a:gd name="T5" fmla="*/ 42627937 h 21600"/>
                <a:gd name="T6" fmla="*/ 236471644 w 21600"/>
                <a:gd name="T7" fmla="*/ 56577374 h 21600"/>
                <a:gd name="T8" fmla="*/ 214192020 w 21600"/>
                <a:gd name="T9" fmla="*/ 112231611 h 21600"/>
                <a:gd name="T10" fmla="*/ 158940946 w 21600"/>
                <a:gd name="T11" fmla="*/ 8978942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100000">
                  <a:srgbClr val="F45E5E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AutoShape 32"/>
            <p:cNvSpPr>
              <a:spLocks noChangeArrowheads="1"/>
            </p:cNvSpPr>
            <p:nvPr/>
          </p:nvSpPr>
          <p:spPr bwMode="auto">
            <a:xfrm rot="12174404">
              <a:off x="3419475" y="1990725"/>
              <a:ext cx="2216150" cy="2147888"/>
            </a:xfrm>
            <a:custGeom>
              <a:avLst/>
              <a:gdLst>
                <a:gd name="T0" fmla="*/ 175679546 w 21600"/>
                <a:gd name="T1" fmla="*/ 17264744 h 21600"/>
                <a:gd name="T2" fmla="*/ 112182642 w 21600"/>
                <a:gd name="T3" fmla="*/ 14219217 h 21600"/>
                <a:gd name="T4" fmla="*/ 159173640 w 21600"/>
                <a:gd name="T5" fmla="*/ 41095263 h 21600"/>
                <a:gd name="T6" fmla="*/ 244460736 w 21600"/>
                <a:gd name="T7" fmla="*/ 54543130 h 21600"/>
                <a:gd name="T8" fmla="*/ 221428371 w 21600"/>
                <a:gd name="T9" fmla="*/ 108196278 h 21600"/>
                <a:gd name="T10" fmla="*/ 164310696 w 21600"/>
                <a:gd name="T11" fmla="*/ 8656098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100000">
                  <a:srgbClr val="FF9900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AutoShape 33"/>
            <p:cNvSpPr>
              <a:spLocks noChangeArrowheads="1"/>
            </p:cNvSpPr>
            <p:nvPr/>
          </p:nvSpPr>
          <p:spPr bwMode="auto">
            <a:xfrm rot="17574404">
              <a:off x="3517900" y="1884363"/>
              <a:ext cx="2181225" cy="2187575"/>
            </a:xfrm>
            <a:custGeom>
              <a:avLst/>
              <a:gdLst>
                <a:gd name="T0" fmla="*/ 170185940 w 21600"/>
                <a:gd name="T1" fmla="*/ 17908644 h 21600"/>
                <a:gd name="T2" fmla="*/ 108674688 w 21600"/>
                <a:gd name="T3" fmla="*/ 14749522 h 21600"/>
                <a:gd name="T4" fmla="*/ 154196248 w 21600"/>
                <a:gd name="T5" fmla="*/ 42627937 h 21600"/>
                <a:gd name="T6" fmla="*/ 236816406 w 21600"/>
                <a:gd name="T7" fmla="*/ 56577374 h 21600"/>
                <a:gd name="T8" fmla="*/ 214504292 w 21600"/>
                <a:gd name="T9" fmla="*/ 112231611 h 21600"/>
                <a:gd name="T10" fmla="*/ 159172673 w 21600"/>
                <a:gd name="T11" fmla="*/ 89789421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rgbClr val="060B10"/>
                </a:gs>
                <a:gs pos="100000">
                  <a:srgbClr val="5CB1FE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AutoShape 34"/>
            <p:cNvSpPr>
              <a:spLocks noChangeArrowheads="1"/>
            </p:cNvSpPr>
            <p:nvPr/>
          </p:nvSpPr>
          <p:spPr bwMode="auto">
            <a:xfrm rot="1374404">
              <a:off x="3535363" y="1951038"/>
              <a:ext cx="2216150" cy="2147887"/>
            </a:xfrm>
            <a:custGeom>
              <a:avLst/>
              <a:gdLst>
                <a:gd name="T0" fmla="*/ 175679546 w 21600"/>
                <a:gd name="T1" fmla="*/ 17264736 h 21600"/>
                <a:gd name="T2" fmla="*/ 112182642 w 21600"/>
                <a:gd name="T3" fmla="*/ 14219211 h 21600"/>
                <a:gd name="T4" fmla="*/ 159173640 w 21600"/>
                <a:gd name="T5" fmla="*/ 41095144 h 21600"/>
                <a:gd name="T6" fmla="*/ 244460736 w 21600"/>
                <a:gd name="T7" fmla="*/ 54543104 h 21600"/>
                <a:gd name="T8" fmla="*/ 221428371 w 21600"/>
                <a:gd name="T9" fmla="*/ 108196228 h 21600"/>
                <a:gd name="T10" fmla="*/ 164310696 w 21600"/>
                <a:gd name="T11" fmla="*/ 86560940 h 2160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3163 w 21600"/>
                <a:gd name="T19" fmla="*/ 3163 h 21600"/>
                <a:gd name="T20" fmla="*/ 18437 w 21600"/>
                <a:gd name="T21" fmla="*/ 18437 h 2160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1600" h="21600">
                  <a:moveTo>
                    <a:pt x="18093" y="7698"/>
                  </a:moveTo>
                  <a:cubicBezTo>
                    <a:pt x="16849" y="4772"/>
                    <a:pt x="13978" y="2874"/>
                    <a:pt x="10800" y="2874"/>
                  </a:cubicBezTo>
                  <a:cubicBezTo>
                    <a:pt x="10759" y="2873"/>
                    <a:pt x="10719" y="2874"/>
                    <a:pt x="10679" y="2874"/>
                  </a:cubicBezTo>
                  <a:lnTo>
                    <a:pt x="10635" y="1"/>
                  </a:lnTo>
                  <a:cubicBezTo>
                    <a:pt x="10690" y="0"/>
                    <a:pt x="10745" y="-1"/>
                    <a:pt x="10800" y="0"/>
                  </a:cubicBezTo>
                  <a:cubicBezTo>
                    <a:pt x="15131" y="0"/>
                    <a:pt x="19043" y="2587"/>
                    <a:pt x="20738" y="6573"/>
                  </a:cubicBezTo>
                  <a:lnTo>
                    <a:pt x="23223" y="5516"/>
                  </a:lnTo>
                  <a:lnTo>
                    <a:pt x="21035" y="10942"/>
                  </a:lnTo>
                  <a:lnTo>
                    <a:pt x="15609" y="8754"/>
                  </a:lnTo>
                  <a:lnTo>
                    <a:pt x="18093" y="7698"/>
                  </a:lnTo>
                  <a:close/>
                </a:path>
              </a:pathLst>
            </a:custGeom>
            <a:gradFill rotWithShape="1">
              <a:gsLst>
                <a:gs pos="0">
                  <a:srgbClr val="000000"/>
                </a:gs>
                <a:gs pos="100000">
                  <a:srgbClr val="8CD32D"/>
                </a:gs>
              </a:gsLst>
              <a:lin ang="189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925145" y="2413993"/>
            <a:ext cx="1015007" cy="1015007"/>
            <a:chOff x="1220654" y="762485"/>
            <a:chExt cx="1015007" cy="1015007"/>
          </a:xfrm>
        </p:grpSpPr>
        <p:sp>
          <p:nvSpPr>
            <p:cNvPr id="17" name="椭圆 16"/>
            <p:cNvSpPr/>
            <p:nvPr/>
          </p:nvSpPr>
          <p:spPr>
            <a:xfrm>
              <a:off x="1220654" y="762485"/>
              <a:ext cx="1015007" cy="101500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8" name="椭圆 4"/>
            <p:cNvSpPr/>
            <p:nvPr/>
          </p:nvSpPr>
          <p:spPr>
            <a:xfrm>
              <a:off x="1369298" y="911129"/>
              <a:ext cx="717719" cy="717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>
                  <a:latin typeface="微软雅黑" pitchFamily="34" charset="-122"/>
                  <a:ea typeface="微软雅黑" pitchFamily="34" charset="-122"/>
                </a:rPr>
                <a:t>反哺</a:t>
              </a:r>
              <a:endParaRPr lang="zh-CN" altLang="en-US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4922515" y="3901778"/>
            <a:ext cx="1015007" cy="1015007"/>
            <a:chOff x="1220654" y="2286507"/>
            <a:chExt cx="1015007" cy="1015007"/>
          </a:xfrm>
        </p:grpSpPr>
        <p:sp>
          <p:nvSpPr>
            <p:cNvPr id="20" name="椭圆 19"/>
            <p:cNvSpPr/>
            <p:nvPr/>
          </p:nvSpPr>
          <p:spPr>
            <a:xfrm>
              <a:off x="1220654" y="2286507"/>
              <a:ext cx="1015007" cy="101500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0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1" name="椭圆 4"/>
            <p:cNvSpPr/>
            <p:nvPr/>
          </p:nvSpPr>
          <p:spPr>
            <a:xfrm>
              <a:off x="1369298" y="2435151"/>
              <a:ext cx="717719" cy="717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>
                  <a:latin typeface="微软雅黑" pitchFamily="34" charset="-122"/>
                  <a:ea typeface="微软雅黑" pitchFamily="34" charset="-122"/>
                </a:rPr>
                <a:t>分析</a:t>
              </a:r>
              <a:endParaRPr lang="zh-CN" altLang="en-US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234808" y="4686499"/>
            <a:ext cx="1015007" cy="1015007"/>
            <a:chOff x="2540496" y="3048518"/>
            <a:chExt cx="1015007" cy="1015007"/>
          </a:xfrm>
        </p:grpSpPr>
        <p:sp>
          <p:nvSpPr>
            <p:cNvPr id="23" name="椭圆 22"/>
            <p:cNvSpPr/>
            <p:nvPr/>
          </p:nvSpPr>
          <p:spPr>
            <a:xfrm>
              <a:off x="2540496" y="3048518"/>
              <a:ext cx="1015007" cy="101500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5">
                <a:hueOff val="0"/>
                <a:satOff val="0"/>
                <a:lumOff val="0"/>
                <a:alphaOff val="0"/>
              </a:schemeClr>
            </a:fillRef>
            <a:effectRef idx="0">
              <a:schemeClr val="accent5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4" name="椭圆 4"/>
            <p:cNvSpPr/>
            <p:nvPr/>
          </p:nvSpPr>
          <p:spPr>
            <a:xfrm>
              <a:off x="2689140" y="3197162"/>
              <a:ext cx="717719" cy="717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>
                  <a:latin typeface="微软雅黑" pitchFamily="34" charset="-122"/>
                  <a:ea typeface="微软雅黑" pitchFamily="34" charset="-122"/>
                </a:rPr>
                <a:t>回溯</a:t>
              </a:r>
              <a:endParaRPr lang="zh-CN" altLang="en-US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577866" y="3900453"/>
            <a:ext cx="1015007" cy="1015007"/>
            <a:chOff x="3860337" y="2286507"/>
            <a:chExt cx="1015007" cy="1015007"/>
          </a:xfrm>
        </p:grpSpPr>
        <p:sp>
          <p:nvSpPr>
            <p:cNvPr id="26" name="椭圆 25"/>
            <p:cNvSpPr/>
            <p:nvPr/>
          </p:nvSpPr>
          <p:spPr>
            <a:xfrm>
              <a:off x="3860337" y="2286507"/>
              <a:ext cx="1015007" cy="101500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0"/>
                <a:satOff val="0"/>
                <a:lumOff val="0"/>
                <a:alphaOff val="0"/>
              </a:schemeClr>
            </a:fillRef>
            <a:effectRef idx="0">
              <a:schemeClr val="accent4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7" name="椭圆 4"/>
            <p:cNvSpPr/>
            <p:nvPr/>
          </p:nvSpPr>
          <p:spPr>
            <a:xfrm>
              <a:off x="4008981" y="2435151"/>
              <a:ext cx="717719" cy="717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>
                  <a:latin typeface="微软雅黑" pitchFamily="34" charset="-122"/>
                  <a:ea typeface="微软雅黑" pitchFamily="34" charset="-122"/>
                </a:rPr>
                <a:t>取证</a:t>
              </a:r>
              <a:endParaRPr lang="zh-CN" altLang="en-US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6228184" y="1621905"/>
            <a:ext cx="1015007" cy="1015007"/>
            <a:chOff x="2540496" y="474"/>
            <a:chExt cx="1015007" cy="1015007"/>
          </a:xfrm>
        </p:grpSpPr>
        <p:sp>
          <p:nvSpPr>
            <p:cNvPr id="29" name="椭圆 28"/>
            <p:cNvSpPr/>
            <p:nvPr/>
          </p:nvSpPr>
          <p:spPr>
            <a:xfrm>
              <a:off x="2540496" y="474"/>
              <a:ext cx="1015007" cy="101500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30" name="椭圆 4"/>
            <p:cNvSpPr/>
            <p:nvPr/>
          </p:nvSpPr>
          <p:spPr>
            <a:xfrm>
              <a:off x="2689140" y="149118"/>
              <a:ext cx="717719" cy="717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>
                  <a:latin typeface="微软雅黑" pitchFamily="34" charset="-122"/>
                  <a:ea typeface="微软雅黑" pitchFamily="34" charset="-122"/>
                </a:rPr>
                <a:t>识别</a:t>
              </a:r>
              <a:endParaRPr lang="zh-CN" altLang="en-US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7577866" y="2372030"/>
            <a:ext cx="1015007" cy="1015007"/>
            <a:chOff x="3860337" y="762485"/>
            <a:chExt cx="1015007" cy="1015007"/>
          </a:xfrm>
        </p:grpSpPr>
        <p:sp>
          <p:nvSpPr>
            <p:cNvPr id="32" name="椭圆 31"/>
            <p:cNvSpPr/>
            <p:nvPr/>
          </p:nvSpPr>
          <p:spPr>
            <a:xfrm>
              <a:off x="3860337" y="762485"/>
              <a:ext cx="1015007" cy="1015007"/>
            </a:xfrm>
            <a:prstGeom prst="ellipse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椭圆 4"/>
            <p:cNvSpPr/>
            <p:nvPr/>
          </p:nvSpPr>
          <p:spPr>
            <a:xfrm>
              <a:off x="4008981" y="911129"/>
              <a:ext cx="717719" cy="717719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31750" tIns="31750" rIns="31750" bIns="31750" numCol="1" spcCol="1270" anchor="ctr" anchorCtr="0">
              <a:noAutofit/>
            </a:bodyPr>
            <a:lstStyle/>
            <a:p>
              <a:pPr lvl="0" algn="ctr" defTabSz="11112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kern="1200" dirty="0" smtClean="0">
                  <a:latin typeface="微软雅黑" pitchFamily="34" charset="-122"/>
                  <a:ea typeface="微软雅黑" pitchFamily="34" charset="-122"/>
                </a:rPr>
                <a:t>阻断</a:t>
              </a:r>
              <a:endParaRPr lang="zh-CN" altLang="en-US" kern="12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04719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 txBox="1">
            <a:spLocks/>
          </p:cNvSpPr>
          <p:nvPr/>
        </p:nvSpPr>
        <p:spPr>
          <a:xfrm>
            <a:off x="214282" y="142852"/>
            <a:ext cx="5286412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数据处理基本流程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755"/>
          <a:stretch>
            <a:fillRect/>
          </a:stretch>
        </p:blipFill>
        <p:spPr>
          <a:xfrm>
            <a:off x="539552" y="3877394"/>
            <a:ext cx="3571875" cy="2071886"/>
          </a:xfrm>
          <a:prstGeom prst="rect">
            <a:avLst/>
          </a:prstGeom>
        </p:spPr>
      </p:pic>
      <p:sp>
        <p:nvSpPr>
          <p:cNvPr id="10" name="内容占位符 6"/>
          <p:cNvSpPr>
            <a:spLocks noGrp="1"/>
          </p:cNvSpPr>
          <p:nvPr>
            <p:ph idx="1"/>
          </p:nvPr>
        </p:nvSpPr>
        <p:spPr>
          <a:xfrm>
            <a:off x="395536" y="836712"/>
            <a:ext cx="6806560" cy="2646878"/>
          </a:xfrm>
        </p:spPr>
        <p:txBody>
          <a:bodyPr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/>
              <a:t>数据处理流程：</a:t>
            </a:r>
            <a:endParaRPr lang="en-US" altLang="zh-CN" sz="2000" b="1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 smtClean="0"/>
              <a:t>提取元数据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 smtClean="0"/>
              <a:t>提取关键因子、界定分析边界、简化数学公式与算法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 smtClean="0"/>
              <a:t>结果优化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 smtClean="0"/>
              <a:t>评估解决方案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 smtClean="0"/>
              <a:t>得出结果</a:t>
            </a:r>
            <a:endParaRPr lang="zh-CN" altLang="en-US" sz="1600" dirty="0"/>
          </a:p>
        </p:txBody>
      </p:sp>
      <p:graphicFrame>
        <p:nvGraphicFramePr>
          <p:cNvPr id="11" name="图示 10"/>
          <p:cNvGraphicFramePr/>
          <p:nvPr>
            <p:extLst>
              <p:ext uri="{D42A27DB-BD31-4B8C-83A1-F6EECF244321}">
                <p14:modId xmlns:p14="http://schemas.microsoft.com/office/powerpoint/2010/main" val="4085033906"/>
              </p:ext>
            </p:extLst>
          </p:nvPr>
        </p:nvGraphicFramePr>
        <p:xfrm>
          <a:off x="3228528" y="1957288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5971393" y="5556839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识别，定界</a:t>
            </a:r>
            <a:r>
              <a:rPr lang="en-US" altLang="zh-CN" sz="1200" b="1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&amp;</a:t>
            </a:r>
            <a:r>
              <a:rPr lang="zh-CN" altLang="en-US" sz="1200" b="1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简化</a:t>
            </a:r>
            <a:endParaRPr lang="zh-CN" altLang="en-US" sz="1200" b="1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208097" y="5131648"/>
            <a:ext cx="115212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数据公式</a:t>
            </a:r>
            <a:endParaRPr lang="zh-CN" altLang="en-US" sz="1200" b="1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43191" y="4520153"/>
            <a:ext cx="8640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b="1" dirty="0" smtClean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优化方法</a:t>
            </a:r>
            <a:endParaRPr lang="zh-CN" altLang="en-US" sz="1200" b="1" dirty="0">
              <a:solidFill>
                <a:schemeClr val="accent3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232818" y="3738894"/>
            <a:ext cx="6480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 smtClean="0">
                <a:solidFill>
                  <a:schemeClr val="accent3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</a:t>
            </a:r>
            <a:endParaRPr lang="zh-CN" altLang="en-US" sz="1200" b="1" dirty="0">
              <a:solidFill>
                <a:schemeClr val="accent3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4262063" y="5174925"/>
            <a:ext cx="619873" cy="61958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0"/>
              <a:satOff val="0"/>
              <a:lumOff val="0"/>
              <a:alphaOff val="0"/>
            </a:schemeClr>
          </a:fillRef>
          <a:effectRef idx="0">
            <a:schemeClr val="accent5">
              <a:tint val="50000"/>
              <a:hueOff val="0"/>
              <a:satOff val="0"/>
              <a:lumOff val="0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椭圆 16"/>
          <p:cNvSpPr/>
          <p:nvPr/>
        </p:nvSpPr>
        <p:spPr>
          <a:xfrm>
            <a:off x="5454770" y="4725144"/>
            <a:ext cx="619873" cy="61958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-2670591"/>
              <a:satOff val="11904"/>
              <a:lumOff val="1052"/>
              <a:alphaOff val="0"/>
            </a:schemeClr>
          </a:fillRef>
          <a:effectRef idx="0">
            <a:schemeClr val="accent5">
              <a:tint val="50000"/>
              <a:hueOff val="-2670591"/>
              <a:satOff val="11904"/>
              <a:lumOff val="1052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椭圆 17"/>
          <p:cNvSpPr/>
          <p:nvPr/>
        </p:nvSpPr>
        <p:spPr>
          <a:xfrm>
            <a:off x="6084168" y="4105562"/>
            <a:ext cx="619873" cy="61958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-5341183"/>
              <a:satOff val="23809"/>
              <a:lumOff val="2104"/>
              <a:alphaOff val="0"/>
            </a:schemeClr>
          </a:fillRef>
          <a:effectRef idx="0">
            <a:schemeClr val="accent5">
              <a:tint val="50000"/>
              <a:hueOff val="-5341183"/>
              <a:satOff val="23809"/>
              <a:lumOff val="2104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椭圆 18"/>
          <p:cNvSpPr/>
          <p:nvPr/>
        </p:nvSpPr>
        <p:spPr>
          <a:xfrm>
            <a:off x="6395636" y="3352142"/>
            <a:ext cx="619873" cy="61958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-8011774"/>
              <a:satOff val="35713"/>
              <a:lumOff val="3155"/>
              <a:alphaOff val="0"/>
            </a:schemeClr>
          </a:fillRef>
          <a:effectRef idx="0">
            <a:schemeClr val="accent5">
              <a:tint val="50000"/>
              <a:hueOff val="-8011774"/>
              <a:satOff val="35713"/>
              <a:lumOff val="3155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椭圆 19"/>
          <p:cNvSpPr/>
          <p:nvPr/>
        </p:nvSpPr>
        <p:spPr>
          <a:xfrm>
            <a:off x="6588224" y="2527737"/>
            <a:ext cx="619873" cy="619581"/>
          </a:xfrm>
          <a:prstGeom prst="ellipse">
            <a:avLst/>
          </a:prstGeom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5">
              <a:tint val="50000"/>
              <a:hueOff val="-10682366"/>
              <a:satOff val="47617"/>
              <a:lumOff val="4207"/>
              <a:alphaOff val="0"/>
            </a:schemeClr>
          </a:fillRef>
          <a:effectRef idx="0">
            <a:schemeClr val="accent5">
              <a:tint val="50000"/>
              <a:hueOff val="-10682366"/>
              <a:satOff val="47617"/>
              <a:lumOff val="4207"/>
              <a:alphaOff val="0"/>
            </a:schemeClr>
          </a:effectRef>
          <a:fontRef idx="minor">
            <a:schemeClr val="lt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3019487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 txBox="1">
            <a:spLocks/>
          </p:cNvSpPr>
          <p:nvPr/>
        </p:nvSpPr>
        <p:spPr>
          <a:xfrm>
            <a:off x="214282" y="142852"/>
            <a:ext cx="5286412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案例</a:t>
            </a:r>
            <a:r>
              <a:rPr lang="en-US" altLang="zh-CN" dirty="0" smtClean="0"/>
              <a:t>1—</a:t>
            </a:r>
            <a:r>
              <a:rPr lang="en-US" altLang="zh-CN" dirty="0" err="1" smtClean="0"/>
              <a:t>DDoS</a:t>
            </a:r>
            <a:r>
              <a:rPr lang="zh-CN" altLang="en-US" dirty="0"/>
              <a:t>脉冲攻击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604" y="764704"/>
            <a:ext cx="7128792" cy="335854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9552" y="4005064"/>
            <a:ext cx="7488832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检测过程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以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netflow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数据或镜像报文做为原始数据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以单位时段内的流量峰值与谷值之间的差值做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统计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连续几次差值小于学习值时，判定为脉冲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攻击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并在攻击发生期间计算攻击惩罚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值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当攻击结束点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+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惩罚时间后才停止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防护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7171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3"/>
          <p:cNvSpPr txBox="1">
            <a:spLocks/>
          </p:cNvSpPr>
          <p:nvPr/>
        </p:nvSpPr>
        <p:spPr>
          <a:xfrm>
            <a:off x="214282" y="142852"/>
            <a:ext cx="5286412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案例</a:t>
            </a:r>
            <a:r>
              <a:rPr lang="en-US" altLang="zh-CN" dirty="0"/>
              <a:t>2—</a:t>
            </a:r>
            <a:r>
              <a:rPr lang="zh-CN" altLang="en-US" dirty="0"/>
              <a:t>服务器</a:t>
            </a:r>
            <a:r>
              <a:rPr lang="zh-CN" altLang="en-US"/>
              <a:t>异常</a:t>
            </a:r>
            <a:r>
              <a:rPr lang="zh-CN" altLang="en-US" smtClean="0"/>
              <a:t>登录</a:t>
            </a:r>
            <a:endParaRPr lang="zh-CN" altLang="en-US" dirty="0"/>
          </a:p>
        </p:txBody>
      </p:sp>
      <p:graphicFrame>
        <p:nvGraphicFramePr>
          <p:cNvPr id="8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04621169"/>
              </p:ext>
            </p:extLst>
          </p:nvPr>
        </p:nvGraphicFramePr>
        <p:xfrm>
          <a:off x="240492" y="836712"/>
          <a:ext cx="4357409" cy="4283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3116"/>
                <a:gridCol w="576064"/>
                <a:gridCol w="1096315"/>
                <a:gridCol w="1114661"/>
                <a:gridCol w="767253"/>
              </a:tblGrid>
              <a:tr h="2379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时间</a:t>
                      </a:r>
                      <a:endParaRPr lang="zh-CN" altLang="en-US" sz="1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主机名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命令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参数</a:t>
                      </a:r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参数</a:t>
                      </a:r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上午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mkdir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dir1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en-US" altLang="zh-CN" sz="100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上午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cd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dir1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上午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vi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tex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上午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mail 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fredd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上午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subject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progress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上午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vi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tex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上午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mail 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williamf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上午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subject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progress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下午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vi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tex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下午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latex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text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下午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dvips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dvi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-o</a:t>
                      </a:r>
                      <a:endParaRPr lang="zh-CN" altLang="en-US" sz="1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下午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logout</a:t>
                      </a:r>
                      <a:endParaRPr lang="zh-CN" altLang="en-US" sz="1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zh-CN" altLang="en-US" sz="1000" smtClean="0">
                          <a:latin typeface="微软雅黑" pitchFamily="34" charset="-122"/>
                          <a:ea typeface="微软雅黑" pitchFamily="34" charset="-122"/>
                        </a:rPr>
                        <a:t>周一 上午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pascal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cd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dir1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  <a:tr h="237960"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r>
                        <a:rPr lang="en-US" altLang="zh-CN" sz="1000" smtClean="0">
                          <a:latin typeface="微软雅黑" pitchFamily="34" charset="-122"/>
                          <a:ea typeface="微软雅黑" pitchFamily="34" charset="-122"/>
                        </a:rPr>
                        <a:t>…</a:t>
                      </a:r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  <a:tc>
                  <a:txBody>
                    <a:bodyPr/>
                    <a:lstStyle/>
                    <a:p>
                      <a:endParaRPr lang="zh-CN" altLang="en-US" sz="10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58675" marR="58675" marT="29338" marB="29338"/>
                </a:tc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1475656" y="5157192"/>
            <a:ext cx="1678665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某管理员近</a:t>
            </a:r>
            <a:r>
              <a:rPr lang="en-US" altLang="zh-CN" sz="11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1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天登录序列</a:t>
            </a:r>
            <a:endParaRPr lang="zh-CN" altLang="en-US" sz="11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9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81037186"/>
              </p:ext>
            </p:extLst>
          </p:nvPr>
        </p:nvGraphicFramePr>
        <p:xfrm>
          <a:off x="4940532" y="1052736"/>
          <a:ext cx="4032499" cy="23033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6758"/>
                <a:gridCol w="2735741"/>
              </a:tblGrid>
              <a:tr h="241233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正常行为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</a:tr>
              <a:tr h="415406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系统管理员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以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root</a:t>
                      </a:r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用户登录，查看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/etc/password</a:t>
                      </a:r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，运行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top</a:t>
                      </a:r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命令监控服务器状态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</a:tr>
              <a:tr h="415406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开发人员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编写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C</a:t>
                      </a:r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代码，编译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C</a:t>
                      </a:r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代码，读取、发送邮件，执行编译后的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unix</a:t>
                      </a:r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命令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</a:tr>
              <a:tr h="415406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开发人员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与开发人员近似，但是时间通常为下午和晚上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</a:tr>
              <a:tr h="271958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秘书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编辑电子表格，读取、发送邮件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</a:tr>
              <a:tr h="271958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管理员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读取、发送邮件，查看系统日志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</a:tr>
              <a:tr h="271958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管理员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读取、发送邮件，查看业务日志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7058" marR="67058" marT="33530" marB="33530"/>
                </a:tc>
              </a:tr>
            </a:tbl>
          </a:graphicData>
        </a:graphic>
      </p:graphicFrame>
      <p:sp>
        <p:nvSpPr>
          <p:cNvPr id="10" name="矩形 9"/>
          <p:cNvSpPr/>
          <p:nvPr/>
        </p:nvSpPr>
        <p:spPr>
          <a:xfrm>
            <a:off x="6111654" y="3356992"/>
            <a:ext cx="13131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用户正常行为定义</a:t>
            </a:r>
            <a:endParaRPr lang="zh-CN" altLang="en-US" sz="11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11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16487252"/>
              </p:ext>
            </p:extLst>
          </p:nvPr>
        </p:nvGraphicFramePr>
        <p:xfrm>
          <a:off x="4939574" y="3763426"/>
          <a:ext cx="3952906" cy="20361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71163"/>
                <a:gridCol w="2681743"/>
              </a:tblGrid>
              <a:tr h="236471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dirty="0" smtClean="0"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正常行为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</a:tr>
              <a:tr h="221191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开发人员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凌晨登录，尝试提升用户权限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</a:tr>
              <a:tr h="203839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秘书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晚上登录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</a:tr>
              <a:tr h="266590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系统管理员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从美国地址登录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</a:tr>
              <a:tr h="266590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开发人员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切换为秘书账户权限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</a:tr>
              <a:tr h="266590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秘书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切换为管理员权限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</a:tr>
              <a:tr h="266590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开发人员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早晨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6</a:t>
                      </a:r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点登录，尝试读取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/etc/password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</a:tr>
              <a:tr h="266590"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管理员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1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  <a:tc>
                  <a:txBody>
                    <a:bodyPr/>
                    <a:lstStyle/>
                    <a:p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尝试提升为</a:t>
                      </a:r>
                      <a:r>
                        <a:rPr lang="en-US" altLang="zh-CN" sz="1100" smtClean="0">
                          <a:latin typeface="微软雅黑" pitchFamily="34" charset="-122"/>
                          <a:ea typeface="微软雅黑" pitchFamily="34" charset="-122"/>
                        </a:rPr>
                        <a:t>root</a:t>
                      </a:r>
                      <a:r>
                        <a:rPr lang="zh-CN" altLang="en-US" sz="1100" smtClean="0">
                          <a:latin typeface="微软雅黑" pitchFamily="34" charset="-122"/>
                          <a:ea typeface="微软雅黑" pitchFamily="34" charset="-122"/>
                        </a:rPr>
                        <a:t>权限</a:t>
                      </a:r>
                      <a:endParaRPr lang="zh-CN" altLang="en-US" sz="11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65734" marR="65734" marT="32868" marB="32868"/>
                </a:tc>
              </a:tr>
            </a:tbl>
          </a:graphicData>
        </a:graphic>
      </p:graphicFrame>
      <p:sp>
        <p:nvSpPr>
          <p:cNvPr id="12" name="矩形 11"/>
          <p:cNvSpPr/>
          <p:nvPr/>
        </p:nvSpPr>
        <p:spPr>
          <a:xfrm>
            <a:off x="6111654" y="5877272"/>
            <a:ext cx="131318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10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用户异常行为定义</a:t>
            </a:r>
            <a:endParaRPr lang="zh-CN" altLang="en-US" sz="110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70894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3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405828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889632" y="1656722"/>
            <a:ext cx="5364736" cy="3544556"/>
            <a:chOff x="1727544" y="1196752"/>
            <a:chExt cx="5364736" cy="3544556"/>
          </a:xfrm>
        </p:grpSpPr>
        <p:sp>
          <p:nvSpPr>
            <p:cNvPr id="22" name="object 4"/>
            <p:cNvSpPr/>
            <p:nvPr/>
          </p:nvSpPr>
          <p:spPr>
            <a:xfrm>
              <a:off x="2411760" y="1196752"/>
              <a:ext cx="4680520" cy="567682"/>
            </a:xfrm>
            <a:custGeom>
              <a:avLst/>
              <a:gdLst/>
              <a:ahLst/>
              <a:cxnLst/>
              <a:rect l="l" t="t" r="r" b="b"/>
              <a:pathLst>
                <a:path w="3400425" h="422275">
                  <a:moveTo>
                    <a:pt x="3361563" y="0"/>
                  </a:moveTo>
                  <a:lnTo>
                    <a:pt x="34304" y="225"/>
                  </a:lnTo>
                  <a:lnTo>
                    <a:pt x="2652" y="24445"/>
                  </a:lnTo>
                  <a:lnTo>
                    <a:pt x="0" y="38481"/>
                  </a:lnTo>
                  <a:lnTo>
                    <a:pt x="225" y="387843"/>
                  </a:lnTo>
                  <a:lnTo>
                    <a:pt x="4300" y="401326"/>
                  </a:lnTo>
                  <a:lnTo>
                    <a:pt x="12712" y="412216"/>
                  </a:lnTo>
                  <a:lnTo>
                    <a:pt x="24445" y="419495"/>
                  </a:lnTo>
                  <a:lnTo>
                    <a:pt x="38481" y="422148"/>
                  </a:lnTo>
                  <a:lnTo>
                    <a:pt x="3365739" y="421922"/>
                  </a:lnTo>
                  <a:lnTo>
                    <a:pt x="3379222" y="417847"/>
                  </a:lnTo>
                  <a:lnTo>
                    <a:pt x="3390112" y="409435"/>
                  </a:lnTo>
                  <a:lnTo>
                    <a:pt x="3397391" y="397702"/>
                  </a:lnTo>
                  <a:lnTo>
                    <a:pt x="3400043" y="383667"/>
                  </a:lnTo>
                  <a:lnTo>
                    <a:pt x="3399818" y="34304"/>
                  </a:lnTo>
                  <a:lnTo>
                    <a:pt x="3395743" y="20821"/>
                  </a:lnTo>
                  <a:lnTo>
                    <a:pt x="3387331" y="9931"/>
                  </a:lnTo>
                  <a:lnTo>
                    <a:pt x="3375598" y="2652"/>
                  </a:lnTo>
                  <a:lnTo>
                    <a:pt x="336156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400" b="1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网络安全威胁现状</a:t>
              </a:r>
              <a:endParaRPr lang="zh-CN" altLang="en-US" sz="2400" b="1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4" name="object 6"/>
            <p:cNvSpPr/>
            <p:nvPr/>
          </p:nvSpPr>
          <p:spPr>
            <a:xfrm>
              <a:off x="2411760" y="2190411"/>
              <a:ext cx="4680520" cy="565972"/>
            </a:xfrm>
            <a:custGeom>
              <a:avLst/>
              <a:gdLst/>
              <a:ahLst/>
              <a:cxnLst/>
              <a:rect l="l" t="t" r="r" b="b"/>
              <a:pathLst>
                <a:path w="3400425" h="421005">
                  <a:moveTo>
                    <a:pt x="3361690" y="0"/>
                  </a:moveTo>
                  <a:lnTo>
                    <a:pt x="34370" y="203"/>
                  </a:lnTo>
                  <a:lnTo>
                    <a:pt x="2651" y="24292"/>
                  </a:lnTo>
                  <a:lnTo>
                    <a:pt x="0" y="38353"/>
                  </a:lnTo>
                  <a:lnTo>
                    <a:pt x="203" y="386253"/>
                  </a:lnTo>
                  <a:lnTo>
                    <a:pt x="4209" y="399779"/>
                  </a:lnTo>
                  <a:lnTo>
                    <a:pt x="12575" y="410688"/>
                  </a:lnTo>
                  <a:lnTo>
                    <a:pt x="24292" y="417972"/>
                  </a:lnTo>
                  <a:lnTo>
                    <a:pt x="38353" y="420624"/>
                  </a:lnTo>
                  <a:lnTo>
                    <a:pt x="3365673" y="420420"/>
                  </a:lnTo>
                  <a:lnTo>
                    <a:pt x="3379199" y="416414"/>
                  </a:lnTo>
                  <a:lnTo>
                    <a:pt x="3390108" y="408048"/>
                  </a:lnTo>
                  <a:lnTo>
                    <a:pt x="3397392" y="396331"/>
                  </a:lnTo>
                  <a:lnTo>
                    <a:pt x="3400043" y="382269"/>
                  </a:lnTo>
                  <a:lnTo>
                    <a:pt x="3399840" y="34370"/>
                  </a:lnTo>
                  <a:lnTo>
                    <a:pt x="3395834" y="20844"/>
                  </a:lnTo>
                  <a:lnTo>
                    <a:pt x="3387468" y="9935"/>
                  </a:lnTo>
                  <a:lnTo>
                    <a:pt x="3375751" y="2651"/>
                  </a:lnTo>
                  <a:lnTo>
                    <a:pt x="336169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0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 大数据与网络安全</a:t>
              </a:r>
              <a:endParaRPr lang="zh-CN" altLang="en-US" sz="2000" spc="19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6" name="object 8"/>
            <p:cNvSpPr/>
            <p:nvPr/>
          </p:nvSpPr>
          <p:spPr>
            <a:xfrm>
              <a:off x="2411760" y="3182019"/>
              <a:ext cx="4680520" cy="565972"/>
            </a:xfrm>
            <a:custGeom>
              <a:avLst/>
              <a:gdLst/>
              <a:ahLst/>
              <a:cxnLst/>
              <a:rect l="l" t="t" r="r" b="b"/>
              <a:pathLst>
                <a:path w="3400425" h="421004">
                  <a:moveTo>
                    <a:pt x="3361690" y="0"/>
                  </a:moveTo>
                  <a:lnTo>
                    <a:pt x="34370" y="203"/>
                  </a:lnTo>
                  <a:lnTo>
                    <a:pt x="2651" y="24292"/>
                  </a:lnTo>
                  <a:lnTo>
                    <a:pt x="0" y="38353"/>
                  </a:lnTo>
                  <a:lnTo>
                    <a:pt x="203" y="386253"/>
                  </a:lnTo>
                  <a:lnTo>
                    <a:pt x="4209" y="399779"/>
                  </a:lnTo>
                  <a:lnTo>
                    <a:pt x="12575" y="410688"/>
                  </a:lnTo>
                  <a:lnTo>
                    <a:pt x="24292" y="417972"/>
                  </a:lnTo>
                  <a:lnTo>
                    <a:pt x="38353" y="420624"/>
                  </a:lnTo>
                  <a:lnTo>
                    <a:pt x="3365673" y="420420"/>
                  </a:lnTo>
                  <a:lnTo>
                    <a:pt x="3379199" y="416414"/>
                  </a:lnTo>
                  <a:lnTo>
                    <a:pt x="3390108" y="408048"/>
                  </a:lnTo>
                  <a:lnTo>
                    <a:pt x="3397392" y="396331"/>
                  </a:lnTo>
                  <a:lnTo>
                    <a:pt x="3400043" y="382270"/>
                  </a:lnTo>
                  <a:lnTo>
                    <a:pt x="3399840" y="34370"/>
                  </a:lnTo>
                  <a:lnTo>
                    <a:pt x="3395834" y="20844"/>
                  </a:lnTo>
                  <a:lnTo>
                    <a:pt x="3387468" y="9935"/>
                  </a:lnTo>
                  <a:lnTo>
                    <a:pt x="3375751" y="2651"/>
                  </a:lnTo>
                  <a:lnTo>
                    <a:pt x="336169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0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安全</a:t>
              </a:r>
              <a:r>
                <a:rPr lang="zh-CN" altLang="en-US" sz="2000" spc="19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态势</a:t>
              </a:r>
              <a:r>
                <a:rPr lang="zh-CN" altLang="en-US" sz="20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感知结构与技术</a:t>
              </a:r>
              <a:endParaRPr lang="zh-CN" altLang="en-US" sz="2000" spc="19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8" name="object 10"/>
            <p:cNvSpPr/>
            <p:nvPr/>
          </p:nvSpPr>
          <p:spPr>
            <a:xfrm>
              <a:off x="2411760" y="4173626"/>
              <a:ext cx="4680520" cy="567682"/>
            </a:xfrm>
            <a:custGeom>
              <a:avLst/>
              <a:gdLst/>
              <a:ahLst/>
              <a:cxnLst/>
              <a:rect l="l" t="t" r="r" b="b"/>
              <a:pathLst>
                <a:path w="3400425" h="422275">
                  <a:moveTo>
                    <a:pt x="3361563" y="0"/>
                  </a:moveTo>
                  <a:lnTo>
                    <a:pt x="34304" y="225"/>
                  </a:lnTo>
                  <a:lnTo>
                    <a:pt x="2652" y="24445"/>
                  </a:lnTo>
                  <a:lnTo>
                    <a:pt x="0" y="38481"/>
                  </a:lnTo>
                  <a:lnTo>
                    <a:pt x="225" y="387843"/>
                  </a:lnTo>
                  <a:lnTo>
                    <a:pt x="4300" y="401326"/>
                  </a:lnTo>
                  <a:lnTo>
                    <a:pt x="12712" y="412216"/>
                  </a:lnTo>
                  <a:lnTo>
                    <a:pt x="24445" y="419495"/>
                  </a:lnTo>
                  <a:lnTo>
                    <a:pt x="38481" y="422148"/>
                  </a:lnTo>
                  <a:lnTo>
                    <a:pt x="3365739" y="421922"/>
                  </a:lnTo>
                  <a:lnTo>
                    <a:pt x="3379222" y="417847"/>
                  </a:lnTo>
                  <a:lnTo>
                    <a:pt x="3390112" y="409435"/>
                  </a:lnTo>
                  <a:lnTo>
                    <a:pt x="3397391" y="397702"/>
                  </a:lnTo>
                  <a:lnTo>
                    <a:pt x="3400043" y="383667"/>
                  </a:lnTo>
                  <a:lnTo>
                    <a:pt x="3399818" y="34304"/>
                  </a:lnTo>
                  <a:lnTo>
                    <a:pt x="3395743" y="20821"/>
                  </a:lnTo>
                  <a:lnTo>
                    <a:pt x="3387331" y="9931"/>
                  </a:lnTo>
                  <a:lnTo>
                    <a:pt x="3375598" y="2652"/>
                  </a:lnTo>
                  <a:lnTo>
                    <a:pt x="336156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000" spc="19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问题探讨</a:t>
              </a:r>
            </a:p>
          </p:txBody>
        </p:sp>
        <p:sp>
          <p:nvSpPr>
            <p:cNvPr id="32" name="object 14"/>
            <p:cNvSpPr/>
            <p:nvPr/>
          </p:nvSpPr>
          <p:spPr>
            <a:xfrm>
              <a:off x="1727544" y="2190409"/>
              <a:ext cx="696916" cy="565975"/>
            </a:xfrm>
            <a:custGeom>
              <a:avLst/>
              <a:gdLst/>
              <a:ahLst/>
              <a:cxnLst/>
              <a:rect l="l" t="t" r="r" b="b"/>
              <a:pathLst>
                <a:path w="421005" h="42100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3"/>
                  </a:lnTo>
                  <a:lnTo>
                    <a:pt x="1033" y="396706"/>
                  </a:lnTo>
                  <a:lnTo>
                    <a:pt x="7356" y="409017"/>
                  </a:lnTo>
                  <a:lnTo>
                    <a:pt x="18167" y="417478"/>
                  </a:lnTo>
                  <a:lnTo>
                    <a:pt x="32003" y="420624"/>
                  </a:lnTo>
                  <a:lnTo>
                    <a:pt x="396706" y="419590"/>
                  </a:lnTo>
                  <a:lnTo>
                    <a:pt x="409017" y="413267"/>
                  </a:lnTo>
                  <a:lnTo>
                    <a:pt x="417478" y="402456"/>
                  </a:lnTo>
                  <a:lnTo>
                    <a:pt x="420624" y="388619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object 16"/>
            <p:cNvSpPr/>
            <p:nvPr/>
          </p:nvSpPr>
          <p:spPr>
            <a:xfrm>
              <a:off x="1727544" y="3182017"/>
              <a:ext cx="696916" cy="565975"/>
            </a:xfrm>
            <a:custGeom>
              <a:avLst/>
              <a:gdLst/>
              <a:ahLst/>
              <a:cxnLst/>
              <a:rect l="l" t="t" r="r" b="b"/>
              <a:pathLst>
                <a:path w="421005" h="421004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3"/>
                  </a:lnTo>
                  <a:lnTo>
                    <a:pt x="1033" y="396706"/>
                  </a:lnTo>
                  <a:lnTo>
                    <a:pt x="7356" y="409017"/>
                  </a:lnTo>
                  <a:lnTo>
                    <a:pt x="18167" y="417478"/>
                  </a:lnTo>
                  <a:lnTo>
                    <a:pt x="32003" y="420624"/>
                  </a:lnTo>
                  <a:lnTo>
                    <a:pt x="396706" y="419590"/>
                  </a:lnTo>
                  <a:lnTo>
                    <a:pt x="409017" y="413267"/>
                  </a:lnTo>
                  <a:lnTo>
                    <a:pt x="417478" y="402456"/>
                  </a:lnTo>
                  <a:lnTo>
                    <a:pt x="420624" y="388619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object 18"/>
            <p:cNvSpPr/>
            <p:nvPr/>
          </p:nvSpPr>
          <p:spPr>
            <a:xfrm>
              <a:off x="1727544" y="4173626"/>
              <a:ext cx="696916" cy="567682"/>
            </a:xfrm>
            <a:custGeom>
              <a:avLst/>
              <a:gdLst/>
              <a:ahLst/>
              <a:cxnLst/>
              <a:rect l="l" t="t" r="r" b="b"/>
              <a:pathLst>
                <a:path w="421005" h="42227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4"/>
                  </a:lnTo>
                  <a:lnTo>
                    <a:pt x="1033" y="398230"/>
                  </a:lnTo>
                  <a:lnTo>
                    <a:pt x="7356" y="410541"/>
                  </a:lnTo>
                  <a:lnTo>
                    <a:pt x="18167" y="419002"/>
                  </a:lnTo>
                  <a:lnTo>
                    <a:pt x="32003" y="422148"/>
                  </a:lnTo>
                  <a:lnTo>
                    <a:pt x="396706" y="421114"/>
                  </a:lnTo>
                  <a:lnTo>
                    <a:pt x="409017" y="414791"/>
                  </a:lnTo>
                  <a:lnTo>
                    <a:pt x="417478" y="403980"/>
                  </a:lnTo>
                  <a:lnTo>
                    <a:pt x="420624" y="390144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4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object 2"/>
            <p:cNvSpPr/>
            <p:nvPr/>
          </p:nvSpPr>
          <p:spPr>
            <a:xfrm>
              <a:off x="1727544" y="1196752"/>
              <a:ext cx="696916" cy="567682"/>
            </a:xfrm>
            <a:custGeom>
              <a:avLst/>
              <a:gdLst/>
              <a:ahLst/>
              <a:cxnLst/>
              <a:rect l="l" t="t" r="r" b="b"/>
              <a:pathLst>
                <a:path w="421005" h="42227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4"/>
                  </a:lnTo>
                  <a:lnTo>
                    <a:pt x="1033" y="398230"/>
                  </a:lnTo>
                  <a:lnTo>
                    <a:pt x="7356" y="410541"/>
                  </a:lnTo>
                  <a:lnTo>
                    <a:pt x="18167" y="419002"/>
                  </a:lnTo>
                  <a:lnTo>
                    <a:pt x="32003" y="422148"/>
                  </a:lnTo>
                  <a:lnTo>
                    <a:pt x="396706" y="421114"/>
                  </a:lnTo>
                  <a:lnTo>
                    <a:pt x="409017" y="414791"/>
                  </a:lnTo>
                  <a:lnTo>
                    <a:pt x="417478" y="403980"/>
                  </a:lnTo>
                  <a:lnTo>
                    <a:pt x="420624" y="390144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 smtClean="0">
                  <a:solidFill>
                    <a:schemeClr val="bg1"/>
                  </a:solidFill>
                </a:rPr>
                <a:t>1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276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案例</a:t>
            </a:r>
            <a:r>
              <a:rPr lang="en-US" altLang="zh-CN"/>
              <a:t>2</a:t>
            </a:r>
            <a:r>
              <a:rPr lang="en-US" altLang="zh-CN" smtClean="0"/>
              <a:t>—</a:t>
            </a:r>
            <a:r>
              <a:rPr lang="zh-CN" altLang="en-US" smtClean="0"/>
              <a:t>登录数据训练过程</a:t>
            </a:r>
            <a:endParaRPr lang="zh-CN" altLang="en-US"/>
          </a:p>
        </p:txBody>
      </p:sp>
      <p:graphicFrame>
        <p:nvGraphicFramePr>
          <p:cNvPr id="4" name="内容占位符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76815738"/>
              </p:ext>
            </p:extLst>
          </p:nvPr>
        </p:nvGraphicFramePr>
        <p:xfrm>
          <a:off x="1475656" y="764704"/>
          <a:ext cx="5675599" cy="3013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6829"/>
                <a:gridCol w="1989385"/>
                <a:gridCol w="1989385"/>
              </a:tblGrid>
              <a:tr h="30133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用户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smtClean="0">
                          <a:latin typeface="微软雅黑" pitchFamily="34" charset="-122"/>
                          <a:ea typeface="微软雅黑" pitchFamily="34" charset="-122"/>
                        </a:rPr>
                        <a:t>正常行为相似度区间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300" smtClean="0">
                          <a:latin typeface="微软雅黑" pitchFamily="34" charset="-122"/>
                          <a:ea typeface="微软雅黑" pitchFamily="34" charset="-122"/>
                        </a:rPr>
                        <a:t>异常行为相似度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</a:tr>
              <a:tr h="301332">
                <a:tc>
                  <a:txBody>
                    <a:bodyPr/>
                    <a:lstStyle/>
                    <a:p>
                      <a:r>
                        <a:rPr lang="zh-CN" altLang="en-US" sz="1300" smtClean="0">
                          <a:latin typeface="微软雅黑" pitchFamily="34" charset="-122"/>
                          <a:ea typeface="微软雅黑" pitchFamily="34" charset="-122"/>
                        </a:rPr>
                        <a:t>开发人员</a:t>
                      </a:r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(0.58,0.79)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0.00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</a:tr>
              <a:tr h="301332">
                <a:tc>
                  <a:txBody>
                    <a:bodyPr/>
                    <a:lstStyle/>
                    <a:p>
                      <a:r>
                        <a:rPr lang="zh-CN" altLang="en-US" sz="1300" smtClean="0">
                          <a:latin typeface="微软雅黑" pitchFamily="34" charset="-122"/>
                          <a:ea typeface="微软雅黑" pitchFamily="34" charset="-122"/>
                        </a:rPr>
                        <a:t>秘书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(∞,∞)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0.00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</a:tr>
              <a:tr h="301332">
                <a:tc>
                  <a:txBody>
                    <a:bodyPr/>
                    <a:lstStyle/>
                    <a:p>
                      <a:r>
                        <a:rPr lang="zh-CN" altLang="en-US" sz="1300" smtClean="0">
                          <a:latin typeface="微软雅黑" pitchFamily="34" charset="-122"/>
                          <a:ea typeface="微软雅黑" pitchFamily="34" charset="-122"/>
                        </a:rPr>
                        <a:t>系统管理员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(0.84,0.95)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0.00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</a:tr>
              <a:tr h="301332">
                <a:tc>
                  <a:txBody>
                    <a:bodyPr/>
                    <a:lstStyle/>
                    <a:p>
                      <a:r>
                        <a:rPr lang="zh-CN" altLang="en-US" sz="1300" smtClean="0">
                          <a:latin typeface="微软雅黑" pitchFamily="34" charset="-122"/>
                          <a:ea typeface="微软雅黑" pitchFamily="34" charset="-122"/>
                        </a:rPr>
                        <a:t>开发人员</a:t>
                      </a:r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(0.31,1.00)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0.04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</a:tr>
              <a:tr h="301332">
                <a:tc>
                  <a:txBody>
                    <a:bodyPr/>
                    <a:lstStyle/>
                    <a:p>
                      <a:r>
                        <a:rPr lang="zh-CN" altLang="en-US" sz="1300" smtClean="0">
                          <a:latin typeface="微软雅黑" pitchFamily="34" charset="-122"/>
                          <a:ea typeface="微软雅黑" pitchFamily="34" charset="-122"/>
                        </a:rPr>
                        <a:t>秘书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(0.41,0.98)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0.17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</a:tr>
              <a:tr h="301332">
                <a:tc>
                  <a:txBody>
                    <a:bodyPr/>
                    <a:lstStyle/>
                    <a:p>
                      <a:r>
                        <a:rPr lang="zh-CN" altLang="en-US" sz="1300" smtClean="0">
                          <a:latin typeface="微软雅黑" pitchFamily="34" charset="-122"/>
                          <a:ea typeface="微软雅黑" pitchFamily="34" charset="-122"/>
                        </a:rPr>
                        <a:t>开发人员</a:t>
                      </a:r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(∞,∞)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0.0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</a:tr>
              <a:tr h="301332">
                <a:tc>
                  <a:txBody>
                    <a:bodyPr/>
                    <a:lstStyle/>
                    <a:p>
                      <a:r>
                        <a:rPr lang="zh-CN" altLang="en-US" sz="1300" smtClean="0">
                          <a:latin typeface="微软雅黑" pitchFamily="34" charset="-122"/>
                          <a:ea typeface="微软雅黑" pitchFamily="34" charset="-122"/>
                        </a:rPr>
                        <a:t>系统管理员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(0.64,0.95)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0.0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</a:tr>
              <a:tr h="301332">
                <a:tc>
                  <a:txBody>
                    <a:bodyPr/>
                    <a:lstStyle/>
                    <a:p>
                      <a:r>
                        <a:rPr lang="zh-CN" altLang="en-US" sz="1300" smtClean="0">
                          <a:latin typeface="微软雅黑" pitchFamily="34" charset="-122"/>
                          <a:ea typeface="微软雅黑" pitchFamily="34" charset="-122"/>
                        </a:rPr>
                        <a:t>管理员</a:t>
                      </a:r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(0.57,1.00)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0.0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</a:tr>
              <a:tr h="301332">
                <a:tc>
                  <a:txBody>
                    <a:bodyPr/>
                    <a:lstStyle/>
                    <a:p>
                      <a:r>
                        <a:rPr lang="zh-CN" altLang="en-US" sz="1300" smtClean="0">
                          <a:latin typeface="微软雅黑" pitchFamily="34" charset="-122"/>
                          <a:ea typeface="微软雅黑" pitchFamily="34" charset="-122"/>
                        </a:rPr>
                        <a:t>管理员</a:t>
                      </a:r>
                      <a:r>
                        <a:rPr lang="en-US" altLang="zh-CN" sz="130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30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(1.00,1.00)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  <a:tc>
                  <a:txBody>
                    <a:bodyPr/>
                    <a:lstStyle/>
                    <a:p>
                      <a:r>
                        <a:rPr lang="en-US" altLang="zh-CN" sz="1300" dirty="0" smtClean="0">
                          <a:latin typeface="微软雅黑" pitchFamily="34" charset="-122"/>
                          <a:ea typeface="微软雅黑" pitchFamily="34" charset="-122"/>
                        </a:rPr>
                        <a:t>0.0</a:t>
                      </a:r>
                      <a:endParaRPr lang="zh-CN" altLang="en-US" sz="13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 marL="74301" marR="74301" marT="37151" marB="37151"/>
                </a:tc>
              </a:tr>
            </a:tbl>
          </a:graphicData>
        </a:graphic>
      </p:graphicFrame>
      <p:sp>
        <p:nvSpPr>
          <p:cNvPr id="5" name="内容占位符 1"/>
          <p:cNvSpPr txBox="1">
            <a:spLocks/>
          </p:cNvSpPr>
          <p:nvPr/>
        </p:nvSpPr>
        <p:spPr>
          <a:xfrm>
            <a:off x="467077" y="3717032"/>
            <a:ext cx="8075240" cy="3046988"/>
          </a:xfrm>
          <a:prstGeom prst="rect">
            <a:avLst/>
          </a:prstGeom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3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200" smtClean="0"/>
              <a:t>将采集数据的前</a:t>
            </a:r>
            <a:r>
              <a:rPr lang="en-US" altLang="zh-CN" sz="1200" smtClean="0"/>
              <a:t>4</a:t>
            </a:r>
            <a:r>
              <a:rPr lang="zh-CN" altLang="en-US" sz="1200" smtClean="0"/>
              <a:t>周（一个月）作为数据采集器，在此期间仅仅将所有登录模式关联到特定用户具体的“用户档案”，每个用户在上午、下午、晚上分别建立一个子档案</a:t>
            </a:r>
            <a:endParaRPr lang="en-US" altLang="zh-CN" sz="1200" smtClean="0"/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200" smtClean="0"/>
              <a:t>第</a:t>
            </a:r>
            <a:r>
              <a:rPr lang="en-US" altLang="zh-CN" sz="1200"/>
              <a:t>5</a:t>
            </a:r>
            <a:r>
              <a:rPr lang="zh-CN" altLang="en-US" sz="1200" smtClean="0"/>
              <a:t>周的数据作为训练阶段数据，将第五周的所有用户的不同时段的登录模式与前</a:t>
            </a:r>
            <a:r>
              <a:rPr lang="en-US" altLang="zh-CN" sz="1200" smtClean="0"/>
              <a:t>4</a:t>
            </a:r>
            <a:r>
              <a:rPr lang="zh-CN" altLang="en-US" sz="1200" smtClean="0"/>
              <a:t>周的三个不同时段档案进行相似度计算和对比，得出用户正常的行为与前</a:t>
            </a:r>
            <a:r>
              <a:rPr lang="en-US" altLang="zh-CN" sz="1200" smtClean="0"/>
              <a:t>4</a:t>
            </a:r>
            <a:r>
              <a:rPr lang="zh-CN" altLang="en-US" sz="1200" smtClean="0"/>
              <a:t>周详对比的相似度区间（与自己相比，</a:t>
            </a:r>
            <a:r>
              <a:rPr lang="en-US" altLang="zh-CN" sz="1200"/>
              <a:t>∞</a:t>
            </a:r>
            <a:r>
              <a:rPr lang="zh-CN" altLang="en-US" sz="1200" smtClean="0"/>
              <a:t>代表第</a:t>
            </a:r>
            <a:r>
              <a:rPr lang="en-US" altLang="zh-CN" sz="1200" smtClean="0"/>
              <a:t>5</a:t>
            </a:r>
            <a:r>
              <a:rPr lang="zh-CN" altLang="en-US" sz="1200" smtClean="0"/>
              <a:t>周未登录系统）。</a:t>
            </a:r>
            <a:endParaRPr lang="en-US" altLang="zh-CN" sz="1200" smtClean="0"/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200" smtClean="0"/>
              <a:t>第</a:t>
            </a:r>
            <a:r>
              <a:rPr lang="en-US" altLang="zh-CN" sz="1200" smtClean="0"/>
              <a:t>6</a:t>
            </a:r>
            <a:r>
              <a:rPr lang="zh-CN" altLang="en-US" sz="1200" smtClean="0"/>
              <a:t>周的登录数据中的异常登录数据作为对比，按照异常行为定义进行识别，并与前四天的计算相似度。</a:t>
            </a:r>
            <a:endParaRPr lang="en-US" altLang="zh-CN" sz="1200" smtClean="0"/>
          </a:p>
          <a:p>
            <a:pPr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200" smtClean="0"/>
              <a:t>得出上表所示的用户正常行为相似度与第</a:t>
            </a:r>
            <a:r>
              <a:rPr lang="en-US" altLang="zh-CN" sz="1200" smtClean="0"/>
              <a:t>6</a:t>
            </a:r>
            <a:r>
              <a:rPr lang="zh-CN" altLang="en-US" sz="1200" smtClean="0"/>
              <a:t>周的用户行为相似度，可以知道第</a:t>
            </a:r>
            <a:r>
              <a:rPr lang="en-US" altLang="zh-CN" sz="1200" smtClean="0"/>
              <a:t>6</a:t>
            </a:r>
            <a:r>
              <a:rPr lang="zh-CN" altLang="en-US" sz="1200" smtClean="0"/>
              <a:t>周的相似度基本上都不在正常行为相似度区间中，后续即可持续使用该模型对已经建模的用户进行异常行为检测。</a:t>
            </a:r>
            <a:endParaRPr lang="en-US" altLang="zh-CN" sz="12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1200" smtClean="0"/>
              <a:t>相似度计算方法：例如新登录的行为模式数量为</a:t>
            </a:r>
            <a:r>
              <a:rPr lang="en-US" altLang="zh-CN" sz="1200"/>
              <a:t>n</a:t>
            </a:r>
            <a:r>
              <a:rPr lang="zh-CN" altLang="en-US" sz="1200" smtClean="0"/>
              <a:t>，</a:t>
            </a:r>
            <a:r>
              <a:rPr lang="en-US" altLang="zh-CN" sz="1200" smtClean="0"/>
              <a:t>m</a:t>
            </a:r>
            <a:r>
              <a:rPr lang="zh-CN" altLang="en-US" sz="1200" smtClean="0"/>
              <a:t>为新登录行为模式中与档案中现存模式匹配的数量，则可以定义相似度为</a:t>
            </a:r>
            <a:r>
              <a:rPr lang="en-US" altLang="zh-CN" sz="1200" smtClean="0"/>
              <a:t>m/n</a:t>
            </a:r>
            <a:r>
              <a:rPr lang="zh-CN" altLang="en-US" sz="1200" smtClean="0"/>
              <a:t>，可以得出某一段时间内的行为相似度，相似度越高说明该用户行为与之前行为越匹配</a:t>
            </a:r>
            <a:endParaRPr lang="en-US" altLang="zh-CN" sz="120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en-US" altLang="zh-CN" sz="1200"/>
              <a:t>	</a:t>
            </a:r>
            <a:endParaRPr lang="en-US" altLang="zh-CN" sz="1200" smtClean="0"/>
          </a:p>
        </p:txBody>
      </p:sp>
    </p:spTree>
    <p:extLst>
      <p:ext uri="{BB962C8B-B14F-4D97-AF65-F5344CB8AC3E}">
        <p14:creationId xmlns:p14="http://schemas.microsoft.com/office/powerpoint/2010/main" val="31391389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76"/>
          <p:cNvGrpSpPr/>
          <p:nvPr/>
        </p:nvGrpSpPr>
        <p:grpSpPr>
          <a:xfrm>
            <a:off x="395536" y="863409"/>
            <a:ext cx="4632165" cy="3249765"/>
            <a:chOff x="227867" y="2924944"/>
            <a:chExt cx="4632165" cy="3249765"/>
          </a:xfrm>
        </p:grpSpPr>
        <p:cxnSp>
          <p:nvCxnSpPr>
            <p:cNvPr id="8" name="直接箭头连接符 7"/>
            <p:cNvCxnSpPr/>
            <p:nvPr/>
          </p:nvCxnSpPr>
          <p:spPr>
            <a:xfrm flipV="1">
              <a:off x="827584" y="2924944"/>
              <a:ext cx="0" cy="324036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箭头连接符 8"/>
            <p:cNvCxnSpPr/>
            <p:nvPr/>
          </p:nvCxnSpPr>
          <p:spPr>
            <a:xfrm>
              <a:off x="827584" y="6165304"/>
              <a:ext cx="4032448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/>
            <p:cNvSpPr txBox="1"/>
            <p:nvPr/>
          </p:nvSpPr>
          <p:spPr>
            <a:xfrm>
              <a:off x="227867" y="5723964"/>
              <a:ext cx="462563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TCP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227867" y="5317469"/>
              <a:ext cx="511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UDP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227867" y="4910972"/>
              <a:ext cx="5148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DNS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227867" y="4504475"/>
              <a:ext cx="5773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HTTP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227867" y="4097978"/>
              <a:ext cx="45031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FTP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27867" y="3691481"/>
              <a:ext cx="4796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SSH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227867" y="3284984"/>
              <a:ext cx="5437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3389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725917" y="3423483"/>
              <a:ext cx="9070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连接符 17"/>
            <p:cNvCxnSpPr/>
            <p:nvPr/>
          </p:nvCxnSpPr>
          <p:spPr>
            <a:xfrm flipH="1">
              <a:off x="725917" y="3829980"/>
              <a:ext cx="9070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 flipH="1">
              <a:off x="725917" y="4236477"/>
              <a:ext cx="9070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 flipH="1">
              <a:off x="725917" y="4642974"/>
              <a:ext cx="9070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 flipH="1">
              <a:off x="725917" y="5049471"/>
              <a:ext cx="9070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 flipH="1">
              <a:off x="725917" y="5455968"/>
              <a:ext cx="9070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 flipH="1">
              <a:off x="725917" y="5862463"/>
              <a:ext cx="90705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椭圆 23"/>
            <p:cNvSpPr/>
            <p:nvPr/>
          </p:nvSpPr>
          <p:spPr>
            <a:xfrm>
              <a:off x="1187624" y="5740151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>
              <a:off x="2195736" y="5740151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椭圆 25"/>
            <p:cNvSpPr/>
            <p:nvPr/>
          </p:nvSpPr>
          <p:spPr>
            <a:xfrm>
              <a:off x="3131840" y="5740151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3707904" y="5740151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925614" y="589771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latin typeface="微软雅黑" pitchFamily="34" charset="-122"/>
                  <a:ea typeface="微软雅黑" pitchFamily="34" charset="-122"/>
                </a:rPr>
                <a:t>连接数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804622" y="5897710"/>
              <a:ext cx="9541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新建连接数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808674" y="5897710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latin typeface="微软雅黑" pitchFamily="34" charset="-122"/>
                  <a:ea typeface="微软雅黑" pitchFamily="34" charset="-122"/>
                </a:rPr>
                <a:t>增长率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583994" y="5897710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2" name="椭圆 31"/>
            <p:cNvSpPr/>
            <p:nvPr/>
          </p:nvSpPr>
          <p:spPr>
            <a:xfrm>
              <a:off x="1187624" y="4915882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2195736" y="4915882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131840" y="4915882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椭圆 34"/>
            <p:cNvSpPr/>
            <p:nvPr/>
          </p:nvSpPr>
          <p:spPr>
            <a:xfrm>
              <a:off x="3707904" y="4915882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925614" y="509872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查询频次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1933726" y="5098727"/>
              <a:ext cx="64633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latin typeface="微软雅黑" pitchFamily="34" charset="-122"/>
                  <a:ea typeface="微软雅黑" pitchFamily="34" charset="-122"/>
                </a:rPr>
                <a:t>成功率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2808674" y="5098727"/>
              <a:ext cx="44268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TTL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47864" y="509872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负载总量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4407878" y="4915882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4283968" y="509872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1182249" y="3499562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2190361" y="3499562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2937520" y="3499562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3702529" y="3499562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78390" y="368240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 smtClean="0">
                  <a:latin typeface="微软雅黑" pitchFamily="34" charset="-122"/>
                  <a:ea typeface="微软雅黑" pitchFamily="34" charset="-122"/>
                </a:rPr>
                <a:t>变更频度</a:t>
              </a:r>
              <a:endParaRPr lang="zh-CN" altLang="en-US" sz="12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1886502" y="368240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latin typeface="微软雅黑" pitchFamily="34" charset="-122"/>
                  <a:ea typeface="微软雅黑" pitchFamily="34" charset="-122"/>
                </a:rPr>
                <a:t>访问时段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606582" y="368240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latin typeface="微软雅黑" pitchFamily="34" charset="-122"/>
                  <a:ea typeface="微软雅黑" pitchFamily="34" charset="-122"/>
                </a:rPr>
                <a:t>代理访问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3347864" y="3682407"/>
              <a:ext cx="80021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smtClean="0">
                  <a:latin typeface="微软雅黑" pitchFamily="34" charset="-122"/>
                  <a:ea typeface="微软雅黑" pitchFamily="34" charset="-122"/>
                </a:rPr>
                <a:t>登录时长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4402503" y="3499562"/>
              <a:ext cx="122312" cy="122312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4278593" y="368240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 smtClean="0">
                  <a:latin typeface="微软雅黑" pitchFamily="34" charset="-122"/>
                  <a:ea typeface="微软雅黑" pitchFamily="34" charset="-122"/>
                </a:rPr>
                <a:t>……</a:t>
              </a:r>
              <a:endParaRPr lang="zh-CN" altLang="en-US" sz="12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2" name="右箭头 51"/>
          <p:cNvSpPr/>
          <p:nvPr/>
        </p:nvSpPr>
        <p:spPr>
          <a:xfrm>
            <a:off x="5082121" y="2401433"/>
            <a:ext cx="504056" cy="26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6197" y="1972690"/>
            <a:ext cx="2952750" cy="1171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右箭头 53"/>
          <p:cNvSpPr/>
          <p:nvPr/>
        </p:nvSpPr>
        <p:spPr>
          <a:xfrm rot="5400000">
            <a:off x="6980316" y="1583649"/>
            <a:ext cx="504056" cy="26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右箭头 54"/>
          <p:cNvSpPr/>
          <p:nvPr/>
        </p:nvSpPr>
        <p:spPr>
          <a:xfrm rot="5400000">
            <a:off x="6982301" y="3239834"/>
            <a:ext cx="504056" cy="2679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118634" y="880845"/>
            <a:ext cx="3797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将离散的流量数据，按照不同维度进行图像化</a:t>
            </a:r>
            <a:endParaRPr lang="en-US" altLang="zh-CN" sz="1400" b="1" dirty="0" smtClean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转变为计算机视觉可处理的图像数据</a:t>
            </a:r>
            <a:endParaRPr lang="zh-CN" altLang="en-US" sz="1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6162241" y="3625860"/>
            <a:ext cx="21441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 smtClean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基于计算机视觉进行潜在特征的挖掘</a:t>
            </a:r>
            <a:endParaRPr lang="zh-CN" altLang="en-US" sz="14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51520" y="4129623"/>
            <a:ext cx="8520596" cy="23237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检测过程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 marL="800100" lvl="1" indent="-342900">
              <a:lnSpc>
                <a:spcPts val="23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原始数据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从各自协议的维度提取相应的特征样本点，并数值化为灰度值（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0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～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255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）</a:t>
            </a:r>
          </a:p>
          <a:p>
            <a:pPr marL="800100" lvl="1" indent="-342900">
              <a:lnSpc>
                <a:spcPts val="23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持续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采样，利用时间作为一个新的维度，对上述多个灰度数据进行图形化，得到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一个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灰度图形</a:t>
            </a:r>
          </a:p>
          <a:p>
            <a:pPr marL="800100" lvl="1" indent="-342900">
              <a:lnSpc>
                <a:spcPts val="23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利用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计算机图形学的灰度阶梯计算，检测灰度变化较大的区域</a:t>
            </a:r>
          </a:p>
          <a:p>
            <a:pPr marL="800100" lvl="1" indent="-342900">
              <a:lnSpc>
                <a:spcPts val="2300"/>
              </a:lnSpc>
              <a:buFont typeface="+mj-lt"/>
              <a:buAutoNum type="arabicPeriod"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根据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灰度区域分析出对应协议的特定样本数据异常（可同时发现多个），得到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特定的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时间点（段）发生异常的具体协议，从而检测出具体的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异常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标题 3"/>
          <p:cNvSpPr txBox="1">
            <a:spLocks/>
          </p:cNvSpPr>
          <p:nvPr/>
        </p:nvSpPr>
        <p:spPr>
          <a:xfrm>
            <a:off x="214282" y="142852"/>
            <a:ext cx="7526070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案例</a:t>
            </a:r>
            <a:r>
              <a:rPr lang="en-US" altLang="zh-CN" dirty="0" smtClean="0"/>
              <a:t>3—</a:t>
            </a:r>
            <a:r>
              <a:rPr lang="zh-CN" altLang="en-US" dirty="0"/>
              <a:t>网络流量图形化的特征挖掘</a:t>
            </a:r>
          </a:p>
        </p:txBody>
      </p:sp>
    </p:spTree>
    <p:extLst>
      <p:ext uri="{BB962C8B-B14F-4D97-AF65-F5344CB8AC3E}">
        <p14:creationId xmlns:p14="http://schemas.microsoft.com/office/powerpoint/2010/main" val="4039128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19392" y="891813"/>
            <a:ext cx="8401080" cy="4697427"/>
          </a:xfrm>
        </p:spPr>
        <p:txBody>
          <a:bodyPr>
            <a:noAutofit/>
          </a:bodyPr>
          <a:lstStyle/>
          <a:p>
            <a:r>
              <a:rPr lang="zh-CN" altLang="en-US" sz="2000" dirty="0" smtClean="0"/>
              <a:t>工具</a:t>
            </a:r>
            <a:endParaRPr lang="en-US" altLang="zh-CN" sz="20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 smtClean="0"/>
              <a:t>扫描</a:t>
            </a:r>
            <a:r>
              <a:rPr lang="zh-CN" altLang="en-US" sz="1600" dirty="0"/>
              <a:t>探测工具（扫瞄者的扫描器版本</a:t>
            </a:r>
            <a:r>
              <a:rPr lang="zh-CN" altLang="en-US" sz="1600" dirty="0" smtClean="0"/>
              <a:t>）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 smtClean="0"/>
              <a:t>常用</a:t>
            </a:r>
            <a:r>
              <a:rPr lang="zh-CN" altLang="en-US" sz="1600" dirty="0"/>
              <a:t>工具</a:t>
            </a:r>
            <a:r>
              <a:rPr lang="zh-CN" altLang="en-US" sz="1600" dirty="0" smtClean="0"/>
              <a:t>组合</a:t>
            </a:r>
            <a:endParaRPr lang="en-US" altLang="zh-CN" sz="16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 smtClean="0"/>
              <a:t>浏览器版本</a:t>
            </a:r>
            <a:endParaRPr lang="en-US" altLang="zh-CN" sz="1600" dirty="0"/>
          </a:p>
          <a:p>
            <a:r>
              <a:rPr lang="zh-CN" altLang="en-US" sz="2000" dirty="0" smtClean="0"/>
              <a:t>模式</a:t>
            </a:r>
            <a:endParaRPr lang="en-US" altLang="zh-CN" sz="2000" dirty="0" smtClean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/>
              <a:t>用户常用的探测用的探测字符串，例如登录用的用户名，常见的登录密码</a:t>
            </a:r>
            <a:endParaRPr lang="en-US" altLang="zh-CN" sz="1600" dirty="0"/>
          </a:p>
          <a:p>
            <a:r>
              <a:rPr lang="zh-CN" altLang="en-US" sz="2000" dirty="0"/>
              <a:t>系统</a:t>
            </a:r>
            <a:endParaRPr lang="en-US" altLang="zh-CN" sz="2000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/>
              <a:t>操作系统常用版本</a:t>
            </a:r>
            <a:endParaRPr lang="en-US" altLang="zh-CN" sz="1600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/>
              <a:t>其他系统指纹</a:t>
            </a:r>
            <a:endParaRPr lang="en-US" altLang="zh-CN" sz="1600" dirty="0"/>
          </a:p>
          <a:p>
            <a:r>
              <a:rPr lang="zh-CN" altLang="en-US" sz="2000" dirty="0"/>
              <a:t>其他信息</a:t>
            </a:r>
            <a:endParaRPr lang="en-US" altLang="zh-CN" sz="2000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/>
              <a:t>攻击时间</a:t>
            </a:r>
            <a:endParaRPr lang="en-US" altLang="zh-CN" sz="1600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/>
              <a:t>倾向的行业</a:t>
            </a:r>
            <a:endParaRPr lang="en-US" altLang="zh-CN" sz="1600" dirty="0"/>
          </a:p>
          <a:p>
            <a:pPr lvl="1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sz="1600" dirty="0"/>
              <a:t>主要的行为分类（拖库、权限获取、挂黑链等）</a:t>
            </a:r>
          </a:p>
        </p:txBody>
      </p:sp>
      <p:sp>
        <p:nvSpPr>
          <p:cNvPr id="4" name="标题 3"/>
          <p:cNvSpPr txBox="1">
            <a:spLocks/>
          </p:cNvSpPr>
          <p:nvPr/>
        </p:nvSpPr>
        <p:spPr>
          <a:xfrm>
            <a:off x="214282" y="142852"/>
            <a:ext cx="7526070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案例</a:t>
            </a:r>
            <a:r>
              <a:rPr lang="en-US" altLang="zh-CN" dirty="0"/>
              <a:t>4—</a:t>
            </a:r>
            <a:r>
              <a:rPr lang="zh-CN" altLang="en-US" dirty="0"/>
              <a:t>攻击者“画像”要素</a:t>
            </a:r>
          </a:p>
        </p:txBody>
      </p:sp>
    </p:spTree>
    <p:extLst>
      <p:ext uri="{BB962C8B-B14F-4D97-AF65-F5344CB8AC3E}">
        <p14:creationId xmlns:p14="http://schemas.microsoft.com/office/powerpoint/2010/main" val="4062957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/>
          <p:cNvSpPr/>
          <p:nvPr/>
        </p:nvSpPr>
        <p:spPr>
          <a:xfrm>
            <a:off x="467544" y="1124744"/>
            <a:ext cx="2952328" cy="1656184"/>
          </a:xfrm>
          <a:prstGeom prst="ellipse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020121" y="1345018"/>
            <a:ext cx="1824596" cy="1179488"/>
            <a:chOff x="827584" y="1403152"/>
            <a:chExt cx="2940720" cy="1981200"/>
          </a:xfrm>
        </p:grpSpPr>
        <p:sp>
          <p:nvSpPr>
            <p:cNvPr id="6" name="矩形 5"/>
            <p:cNvSpPr/>
            <p:nvPr/>
          </p:nvSpPr>
          <p:spPr>
            <a:xfrm>
              <a:off x="827584" y="1412776"/>
              <a:ext cx="1368152" cy="914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 smtClean="0">
                  <a:latin typeface="微软雅黑" pitchFamily="34" charset="-122"/>
                  <a:ea typeface="微软雅黑" pitchFamily="34" charset="-122"/>
                </a:rPr>
                <a:t>Windows+IE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2386844" y="1403152"/>
              <a:ext cx="1368152" cy="914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微软雅黑" pitchFamily="34" charset="-122"/>
                  <a:ea typeface="微软雅黑" pitchFamily="34" charset="-122"/>
                </a:rPr>
                <a:t>SQLMAP</a:t>
              </a:r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100" dirty="0" smtClean="0">
                  <a:latin typeface="微软雅黑" pitchFamily="34" charset="-122"/>
                  <a:ea typeface="微软雅黑" pitchFamily="34" charset="-122"/>
                </a:rPr>
                <a:t>AWVS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831156" y="2469952"/>
              <a:ext cx="1368152" cy="914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smtClean="0">
                  <a:latin typeface="微软雅黑" pitchFamily="34" charset="-122"/>
                  <a:ea typeface="微软雅黑" pitchFamily="34" charset="-122"/>
                </a:rPr>
                <a:t>政府网站</a:t>
              </a:r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2400152" y="2469952"/>
              <a:ext cx="1368152" cy="914400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挂黑链、挂马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1" name="矩形 40"/>
          <p:cNvSpPr/>
          <p:nvPr/>
        </p:nvSpPr>
        <p:spPr>
          <a:xfrm>
            <a:off x="1517213" y="867814"/>
            <a:ext cx="84497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Hacker A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652849" y="1124744"/>
            <a:ext cx="2952328" cy="1656184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6215302" y="1345018"/>
            <a:ext cx="1824596" cy="1179488"/>
            <a:chOff x="827584" y="1403152"/>
            <a:chExt cx="2940720" cy="1981200"/>
          </a:xfrm>
        </p:grpSpPr>
        <p:sp>
          <p:nvSpPr>
            <p:cNvPr id="19" name="矩形 18"/>
            <p:cNvSpPr/>
            <p:nvPr/>
          </p:nvSpPr>
          <p:spPr>
            <a:xfrm>
              <a:off x="827584" y="1412776"/>
              <a:ext cx="1368152" cy="9144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50" dirty="0" smtClean="0">
                  <a:latin typeface="微软雅黑" pitchFamily="34" charset="-122"/>
                  <a:ea typeface="微软雅黑" pitchFamily="34" charset="-122"/>
                </a:rPr>
                <a:t>Windows + Chrome 53.0.214</a:t>
              </a:r>
              <a:endParaRPr lang="zh-CN" altLang="en-US" sz="105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2386844" y="1403152"/>
              <a:ext cx="1368152" cy="9144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 smtClean="0">
                  <a:latin typeface="微软雅黑" pitchFamily="34" charset="-122"/>
                  <a:ea typeface="微软雅黑" pitchFamily="34" charset="-122"/>
                </a:rPr>
                <a:t>Burpsuite</a:t>
              </a:r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、流光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831156" y="2469952"/>
              <a:ext cx="1368152" cy="9144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银行网银系统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2400152" y="2469952"/>
              <a:ext cx="1368152" cy="914400"/>
            </a:xfrm>
            <a:prstGeom prst="rect">
              <a:avLst/>
            </a:prstGeom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暴力破解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2" name="矩形 41"/>
          <p:cNvSpPr/>
          <p:nvPr/>
        </p:nvSpPr>
        <p:spPr>
          <a:xfrm>
            <a:off x="6718547" y="867814"/>
            <a:ext cx="8321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Hacker B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3059832" y="2137666"/>
            <a:ext cx="2952328" cy="1656184"/>
          </a:xfrm>
          <a:prstGeom prst="ellipse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612409" y="2369229"/>
            <a:ext cx="1824596" cy="1179488"/>
            <a:chOff x="827584" y="1403152"/>
            <a:chExt cx="2940720" cy="1981200"/>
          </a:xfrm>
        </p:grpSpPr>
        <p:sp>
          <p:nvSpPr>
            <p:cNvPr id="13" name="矩形 12"/>
            <p:cNvSpPr/>
            <p:nvPr/>
          </p:nvSpPr>
          <p:spPr>
            <a:xfrm>
              <a:off x="827584" y="1412776"/>
              <a:ext cx="1368152" cy="914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smtClean="0">
                  <a:latin typeface="微软雅黑" pitchFamily="34" charset="-122"/>
                  <a:ea typeface="微软雅黑" pitchFamily="34" charset="-122"/>
                </a:rPr>
                <a:t>Linux + Firefox</a:t>
              </a:r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2386844" y="1403152"/>
              <a:ext cx="1368152" cy="914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smtClean="0">
                  <a:latin typeface="微软雅黑" pitchFamily="34" charset="-122"/>
                  <a:ea typeface="微软雅黑" pitchFamily="34" charset="-122"/>
                </a:rPr>
                <a:t>AWVS</a:t>
              </a:r>
              <a:r>
                <a:rPr lang="zh-CN" altLang="en-US" sz="1100" smtClean="0"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100" smtClean="0">
                  <a:latin typeface="微软雅黑" pitchFamily="34" charset="-122"/>
                  <a:ea typeface="微软雅黑" pitchFamily="34" charset="-122"/>
                </a:rPr>
                <a:t>APPScan</a:t>
              </a:r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831156" y="2469952"/>
              <a:ext cx="1368152" cy="914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smtClean="0">
                  <a:latin typeface="微软雅黑" pitchFamily="34" charset="-122"/>
                  <a:ea typeface="微软雅黑" pitchFamily="34" charset="-122"/>
                </a:rPr>
                <a:t>学校门户</a:t>
              </a:r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400152" y="2469952"/>
              <a:ext cx="1368152" cy="914400"/>
            </a:xfrm>
            <a:prstGeom prst="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smtClean="0">
                  <a:latin typeface="微软雅黑" pitchFamily="34" charset="-122"/>
                  <a:ea typeface="微软雅黑" pitchFamily="34" charset="-122"/>
                </a:rPr>
                <a:t>赌博、色情</a:t>
              </a:r>
              <a:r>
                <a:rPr lang="en-US" altLang="zh-CN" sz="1100" smtClean="0">
                  <a:latin typeface="微软雅黑" pitchFamily="34" charset="-122"/>
                  <a:ea typeface="微软雅黑" pitchFamily="34" charset="-122"/>
                </a:rPr>
                <a:t>SEO</a:t>
              </a:r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4116714" y="1844824"/>
            <a:ext cx="83856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Hacker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C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467544" y="3138319"/>
            <a:ext cx="2952328" cy="1656184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20121" y="3358593"/>
            <a:ext cx="1824596" cy="1179488"/>
            <a:chOff x="827584" y="1403152"/>
            <a:chExt cx="2940720" cy="1981200"/>
          </a:xfrm>
        </p:grpSpPr>
        <p:sp>
          <p:nvSpPr>
            <p:cNvPr id="37" name="矩形 36"/>
            <p:cNvSpPr/>
            <p:nvPr/>
          </p:nvSpPr>
          <p:spPr>
            <a:xfrm>
              <a:off x="827584" y="1412776"/>
              <a:ext cx="1368152" cy="9144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smtClean="0">
                  <a:latin typeface="微软雅黑" pitchFamily="34" charset="-122"/>
                  <a:ea typeface="微软雅黑" pitchFamily="34" charset="-122"/>
                </a:rPr>
                <a:t>Windows + Firefox</a:t>
              </a:r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2386844" y="1403152"/>
              <a:ext cx="1368152" cy="9144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 smtClean="0">
                  <a:latin typeface="微软雅黑" pitchFamily="34" charset="-122"/>
                  <a:ea typeface="微软雅黑" pitchFamily="34" charset="-122"/>
                </a:rPr>
                <a:t>Burpsuite</a:t>
              </a:r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100" dirty="0" smtClean="0">
                  <a:latin typeface="微软雅黑" pitchFamily="34" charset="-122"/>
                  <a:ea typeface="微软雅黑" pitchFamily="34" charset="-122"/>
                </a:rPr>
                <a:t>Python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831156" y="2469952"/>
              <a:ext cx="1368152" cy="9144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smtClean="0">
                  <a:latin typeface="微软雅黑" pitchFamily="34" charset="-122"/>
                  <a:ea typeface="微软雅黑" pitchFamily="34" charset="-122"/>
                </a:rPr>
                <a:t>股票金融</a:t>
              </a:r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2400152" y="2469952"/>
              <a:ext cx="1368152" cy="914400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smtClean="0">
                  <a:latin typeface="微软雅黑" pitchFamily="34" charset="-122"/>
                  <a:ea typeface="微软雅黑" pitchFamily="34" charset="-122"/>
                </a:rPr>
                <a:t>金融数据爬取</a:t>
              </a:r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1517213" y="2852936"/>
            <a:ext cx="85299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Hacker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D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5652849" y="3138319"/>
            <a:ext cx="2952328" cy="1656184"/>
          </a:xfrm>
          <a:prstGeom prst="ellipse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194137" y="3368281"/>
            <a:ext cx="1824596" cy="1179488"/>
            <a:chOff x="827584" y="1403152"/>
            <a:chExt cx="2940720" cy="1981200"/>
          </a:xfrm>
        </p:grpSpPr>
        <p:sp>
          <p:nvSpPr>
            <p:cNvPr id="25" name="矩形 24"/>
            <p:cNvSpPr/>
            <p:nvPr/>
          </p:nvSpPr>
          <p:spPr>
            <a:xfrm>
              <a:off x="827584" y="1412776"/>
              <a:ext cx="1368152" cy="914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smtClean="0">
                  <a:latin typeface="微软雅黑" pitchFamily="34" charset="-122"/>
                  <a:ea typeface="微软雅黑" pitchFamily="34" charset="-122"/>
                </a:rPr>
                <a:t>MacOS + Safari</a:t>
              </a:r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2386844" y="1403152"/>
              <a:ext cx="1368152" cy="914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err="1" smtClean="0">
                  <a:latin typeface="微软雅黑" pitchFamily="34" charset="-122"/>
                  <a:ea typeface="微软雅黑" pitchFamily="34" charset="-122"/>
                </a:rPr>
                <a:t>Burpsuite</a:t>
              </a:r>
              <a:r>
                <a:rPr lang="zh-CN" altLang="en-US" sz="1100" dirty="0" smtClean="0">
                  <a:latin typeface="微软雅黑" pitchFamily="34" charset="-122"/>
                  <a:ea typeface="微软雅黑" pitchFamily="34" charset="-122"/>
                </a:rPr>
                <a:t>、</a:t>
              </a:r>
              <a:r>
                <a:rPr lang="en-US" altLang="zh-CN" sz="1100" dirty="0" smtClean="0">
                  <a:latin typeface="微软雅黑" pitchFamily="34" charset="-122"/>
                  <a:ea typeface="微软雅黑" pitchFamily="34" charset="-122"/>
                </a:rPr>
                <a:t>Curl</a:t>
              </a:r>
              <a:endParaRPr lang="zh-CN" altLang="en-US" sz="110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831156" y="2469952"/>
              <a:ext cx="1368152" cy="914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smtClean="0">
                  <a:latin typeface="微软雅黑" pitchFamily="34" charset="-122"/>
                  <a:ea typeface="微软雅黑" pitchFamily="34" charset="-122"/>
                </a:rPr>
                <a:t>在线购物</a:t>
              </a:r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2400152" y="2469952"/>
              <a:ext cx="1368152" cy="914400"/>
            </a:xfrm>
            <a:prstGeom prst="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smtClean="0">
                  <a:latin typeface="微软雅黑" pitchFamily="34" charset="-122"/>
                  <a:ea typeface="微软雅黑" pitchFamily="34" charset="-122"/>
                </a:rPr>
                <a:t>恶意篡改金额提交</a:t>
              </a:r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5" name="矩形 44"/>
          <p:cNvSpPr/>
          <p:nvPr/>
        </p:nvSpPr>
        <p:spPr>
          <a:xfrm>
            <a:off x="6718547" y="2852936"/>
            <a:ext cx="82093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Hacker </a:t>
            </a:r>
            <a:r>
              <a:rPr lang="en-US" altLang="zh-CN" sz="1200" dirty="0" smtClean="0">
                <a:latin typeface="微软雅黑" pitchFamily="34" charset="-122"/>
                <a:ea typeface="微软雅黑" pitchFamily="34" charset="-122"/>
              </a:rPr>
              <a:t>E</a:t>
            </a:r>
            <a:endParaRPr lang="zh-CN" altLang="en-US" sz="12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内容占位符 4"/>
          <p:cNvSpPr>
            <a:spLocks noGrp="1"/>
          </p:cNvSpPr>
          <p:nvPr>
            <p:ph idx="1"/>
          </p:nvPr>
        </p:nvSpPr>
        <p:spPr>
          <a:xfrm>
            <a:off x="401950" y="4869160"/>
            <a:ext cx="8439948" cy="1473027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/>
              <a:t>不能具体明确到某一个具体的黑客，但是可以持续追踪和跟踪一个黑客组织或者一个类别的黑客</a:t>
            </a:r>
            <a:endParaRPr lang="en-US" altLang="zh-CN" sz="1600" dirty="0" smtClean="0"/>
          </a:p>
          <a:p>
            <a:pPr>
              <a:lnSpc>
                <a:spcPct val="150000"/>
              </a:lnSpc>
            </a:pPr>
            <a:r>
              <a:rPr lang="zh-CN" altLang="en-US" sz="1600" dirty="0" smtClean="0"/>
              <a:t>可以对常使用来做攻击的</a:t>
            </a:r>
            <a:r>
              <a:rPr lang="en-US" altLang="zh-CN" sz="1600" dirty="0" smtClean="0"/>
              <a:t>IP</a:t>
            </a:r>
            <a:r>
              <a:rPr lang="zh-CN" altLang="en-US" sz="1600" dirty="0" smtClean="0"/>
              <a:t>地址（跳板地址、实际地址）进行攻击预警和信誉记录，提前做好关键资产的保护</a:t>
            </a:r>
            <a:endParaRPr lang="en-US" altLang="zh-CN" sz="1600" dirty="0" smtClean="0"/>
          </a:p>
          <a:p>
            <a:endParaRPr lang="zh-CN" altLang="en-US" sz="1800" dirty="0"/>
          </a:p>
        </p:txBody>
      </p:sp>
      <p:sp>
        <p:nvSpPr>
          <p:cNvPr id="52" name="标题 3"/>
          <p:cNvSpPr txBox="1">
            <a:spLocks/>
          </p:cNvSpPr>
          <p:nvPr/>
        </p:nvSpPr>
        <p:spPr>
          <a:xfrm>
            <a:off x="214282" y="142852"/>
            <a:ext cx="7526070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案例</a:t>
            </a:r>
            <a:r>
              <a:rPr lang="en-US" altLang="zh-CN" dirty="0"/>
              <a:t>4—</a:t>
            </a:r>
            <a:r>
              <a:rPr lang="zh-CN" altLang="en-US" dirty="0"/>
              <a:t>攻击者“画像”自动类型划分</a:t>
            </a:r>
          </a:p>
        </p:txBody>
      </p:sp>
    </p:spTree>
    <p:extLst>
      <p:ext uri="{BB962C8B-B14F-4D97-AF65-F5344CB8AC3E}">
        <p14:creationId xmlns:p14="http://schemas.microsoft.com/office/powerpoint/2010/main" val="26057448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组合 46"/>
          <p:cNvGrpSpPr/>
          <p:nvPr/>
        </p:nvGrpSpPr>
        <p:grpSpPr>
          <a:xfrm>
            <a:off x="1263527" y="2996952"/>
            <a:ext cx="6616947" cy="3008788"/>
            <a:chOff x="3412545" y="3715754"/>
            <a:chExt cx="5509759" cy="2525214"/>
          </a:xfrm>
        </p:grpSpPr>
        <p:sp>
          <p:nvSpPr>
            <p:cNvPr id="4" name="矩形 3"/>
            <p:cNvSpPr/>
            <p:nvPr/>
          </p:nvSpPr>
          <p:spPr>
            <a:xfrm>
              <a:off x="3412546" y="5889628"/>
              <a:ext cx="1087515" cy="351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检测类</a:t>
              </a:r>
              <a:endPara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4886627" y="5889628"/>
              <a:ext cx="1087515" cy="351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监控</a:t>
              </a:r>
              <a:r>
                <a:rPr lang="zh-CN" altLang="en-US" sz="14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6360708" y="5889629"/>
              <a:ext cx="1087515" cy="351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扫描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7834789" y="5889628"/>
              <a:ext cx="1087515" cy="351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日志</a:t>
              </a:r>
              <a:r>
                <a:rPr lang="zh-CN" altLang="en-US" sz="14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类</a:t>
              </a:r>
              <a:endParaRPr lang="en-US" altLang="zh-CN" sz="140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5466115" y="4536422"/>
              <a:ext cx="1324830" cy="45172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相关性分析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7967594" y="4176382"/>
              <a:ext cx="789841" cy="1187061"/>
              <a:chOff x="6443306" y="2204864"/>
              <a:chExt cx="1296145" cy="2277017"/>
            </a:xfrm>
          </p:grpSpPr>
          <p:sp>
            <p:nvSpPr>
              <p:cNvPr id="11" name="流程图: 磁盘 10"/>
              <p:cNvSpPr/>
              <p:nvPr/>
            </p:nvSpPr>
            <p:spPr>
              <a:xfrm>
                <a:off x="6443306" y="3501008"/>
                <a:ext cx="1296143" cy="980873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策略库</a:t>
                </a:r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流程图: 磁盘 9"/>
              <p:cNvSpPr/>
              <p:nvPr/>
            </p:nvSpPr>
            <p:spPr>
              <a:xfrm>
                <a:off x="6443307" y="2840620"/>
                <a:ext cx="1296142" cy="980874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规则库</a:t>
                </a:r>
                <a:endPara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9" name="流程图: 磁盘 8"/>
              <p:cNvSpPr/>
              <p:nvPr/>
            </p:nvSpPr>
            <p:spPr>
              <a:xfrm>
                <a:off x="6456525" y="2204864"/>
                <a:ext cx="1282926" cy="980874"/>
              </a:xfrm>
              <a:prstGeom prst="flowChartMagneticDisk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事件库</a:t>
                </a: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3" name="矩形 12"/>
            <p:cNvSpPr/>
            <p:nvPr/>
          </p:nvSpPr>
          <p:spPr>
            <a:xfrm>
              <a:off x="3412545" y="3715754"/>
              <a:ext cx="1087515" cy="351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系统告警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584773" y="3715754"/>
              <a:ext cx="1087515" cy="351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评估报告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834788" y="3715754"/>
              <a:ext cx="1087515" cy="3513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分析报表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7" name="直接箭头连接符 16"/>
            <p:cNvCxnSpPr>
              <a:stCxn id="14" idx="3"/>
              <a:endCxn id="15" idx="1"/>
            </p:cNvCxnSpPr>
            <p:nvPr/>
          </p:nvCxnSpPr>
          <p:spPr>
            <a:xfrm>
              <a:off x="6672288" y="3891423"/>
              <a:ext cx="1162501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4" idx="1"/>
              <a:endCxn id="13" idx="3"/>
            </p:cNvCxnSpPr>
            <p:nvPr/>
          </p:nvCxnSpPr>
          <p:spPr>
            <a:xfrm flipH="1">
              <a:off x="4500060" y="3891423"/>
              <a:ext cx="1084714" cy="0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箭头连接符 20"/>
            <p:cNvCxnSpPr/>
            <p:nvPr/>
          </p:nvCxnSpPr>
          <p:spPr>
            <a:xfrm flipV="1">
              <a:off x="3730335" y="4067092"/>
              <a:ext cx="0" cy="1909489"/>
            </a:xfrm>
            <a:prstGeom prst="straightConnector1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肘形连接符 24"/>
            <p:cNvCxnSpPr>
              <a:stCxn id="8" idx="2"/>
              <a:endCxn id="4" idx="0"/>
            </p:cNvCxnSpPr>
            <p:nvPr/>
          </p:nvCxnSpPr>
          <p:spPr>
            <a:xfrm rot="5400000">
              <a:off x="4591676" y="4352772"/>
              <a:ext cx="901486" cy="2172227"/>
            </a:xfrm>
            <a:prstGeom prst="bentConnector3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肘形连接符 25"/>
            <p:cNvCxnSpPr>
              <a:stCxn id="8" idx="2"/>
              <a:endCxn id="5" idx="0"/>
            </p:cNvCxnSpPr>
            <p:nvPr/>
          </p:nvCxnSpPr>
          <p:spPr>
            <a:xfrm rot="5400000">
              <a:off x="5328716" y="5089812"/>
              <a:ext cx="901486" cy="698146"/>
            </a:xfrm>
            <a:prstGeom prst="bentConnector3">
              <a:avLst>
                <a:gd name="adj1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肘形连接符 28"/>
            <p:cNvCxnSpPr>
              <a:stCxn id="8" idx="2"/>
              <a:endCxn id="6" idx="0"/>
            </p:cNvCxnSpPr>
            <p:nvPr/>
          </p:nvCxnSpPr>
          <p:spPr>
            <a:xfrm rot="16200000" flipH="1">
              <a:off x="6065754" y="5050918"/>
              <a:ext cx="901487" cy="775935"/>
            </a:xfrm>
            <a:prstGeom prst="bentConnector3">
              <a:avLst>
                <a:gd name="adj1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肘形连接符 31"/>
            <p:cNvCxnSpPr>
              <a:stCxn id="8" idx="2"/>
              <a:endCxn id="7" idx="0"/>
            </p:cNvCxnSpPr>
            <p:nvPr/>
          </p:nvCxnSpPr>
          <p:spPr>
            <a:xfrm rot="16200000" flipH="1">
              <a:off x="6802797" y="4313877"/>
              <a:ext cx="901486" cy="2250016"/>
            </a:xfrm>
            <a:prstGeom prst="bentConnector3">
              <a:avLst>
                <a:gd name="adj1" fmla="val 50000"/>
              </a:avLst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箭头连接符 37"/>
            <p:cNvCxnSpPr>
              <a:stCxn id="8" idx="3"/>
              <a:endCxn id="10" idx="2"/>
            </p:cNvCxnSpPr>
            <p:nvPr/>
          </p:nvCxnSpPr>
          <p:spPr>
            <a:xfrm>
              <a:off x="6790945" y="4762283"/>
              <a:ext cx="1176648" cy="1209"/>
            </a:xfrm>
            <a:prstGeom prst="straightConnector1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>
              <a:stCxn id="14" idx="2"/>
              <a:endCxn id="8" idx="0"/>
            </p:cNvCxnSpPr>
            <p:nvPr/>
          </p:nvCxnSpPr>
          <p:spPr>
            <a:xfrm>
              <a:off x="6128531" y="4067092"/>
              <a:ext cx="0" cy="469329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内容占位符 1"/>
          <p:cNvSpPr txBox="1">
            <a:spLocks/>
          </p:cNvSpPr>
          <p:nvPr/>
        </p:nvSpPr>
        <p:spPr>
          <a:xfrm>
            <a:off x="395536" y="980728"/>
            <a:ext cx="8424936" cy="1717393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3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/>
              <a:t>将不同的安全事件按照分类进行分类标记和统计</a:t>
            </a:r>
            <a:endParaRPr lang="en-US" altLang="zh-CN" sz="1600" dirty="0" smtClean="0"/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/>
              <a:t>按照已有的经验形成事件库、规则库、策略库，以辅助进行相关性分析</a:t>
            </a:r>
            <a:endParaRPr lang="en-US" altLang="zh-CN" sz="1600" dirty="0" smtClean="0"/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/>
              <a:t>对于已知的问题进行攻击序列状态机的定义，通过预置状态机进行系统告警触发</a:t>
            </a:r>
            <a:endParaRPr lang="en-US" altLang="zh-CN" sz="1600" dirty="0" smtClean="0"/>
          </a:p>
          <a:p>
            <a:pPr fontAlgn="auto">
              <a:lnSpc>
                <a:spcPct val="150000"/>
              </a:lnSpc>
              <a:spcAft>
                <a:spcPts val="0"/>
              </a:spcAft>
            </a:pPr>
            <a:r>
              <a:rPr lang="zh-CN" altLang="en-US" sz="1600" dirty="0" smtClean="0"/>
              <a:t>得出评估报告，提供用户相应的分析报表</a:t>
            </a:r>
            <a:endParaRPr lang="en-US" altLang="zh-CN" sz="1600" dirty="0" smtClean="0"/>
          </a:p>
        </p:txBody>
      </p:sp>
      <p:sp>
        <p:nvSpPr>
          <p:cNvPr id="27" name="标题 3"/>
          <p:cNvSpPr txBox="1">
            <a:spLocks/>
          </p:cNvSpPr>
          <p:nvPr/>
        </p:nvSpPr>
        <p:spPr>
          <a:xfrm>
            <a:off x="214282" y="142852"/>
            <a:ext cx="7526070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案例</a:t>
            </a:r>
            <a:r>
              <a:rPr lang="en-US" altLang="zh-CN" dirty="0"/>
              <a:t>5—</a:t>
            </a:r>
            <a:r>
              <a:rPr lang="zh-CN" altLang="en-US" dirty="0"/>
              <a:t>关联分析与溯源取证</a:t>
            </a:r>
          </a:p>
        </p:txBody>
      </p:sp>
    </p:spTree>
    <p:extLst>
      <p:ext uri="{BB962C8B-B14F-4D97-AF65-F5344CB8AC3E}">
        <p14:creationId xmlns:p14="http://schemas.microsoft.com/office/powerpoint/2010/main" val="1292096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内容占位符 1"/>
          <p:cNvSpPr txBox="1">
            <a:spLocks/>
          </p:cNvSpPr>
          <p:nvPr/>
        </p:nvSpPr>
        <p:spPr>
          <a:xfrm>
            <a:off x="323528" y="764704"/>
            <a:ext cx="8424936" cy="4961358"/>
          </a:xfrm>
          <a:prstGeom prst="rect">
            <a:avLst/>
          </a:prstGeom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3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2000" b="1" dirty="0" smtClean="0"/>
              <a:t>举例：</a:t>
            </a:r>
            <a:endParaRPr lang="en-US" altLang="zh-CN" sz="2000" b="1" dirty="0" smtClean="0"/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 dirty="0" smtClean="0"/>
              <a:t>用户通常先登录管理页，然后进行上传动作，接着进行新闻发布，最后预览新闻（包含其中图片）</a:t>
            </a:r>
            <a:endParaRPr lang="en-US" altLang="zh-CN" sz="1600" dirty="0" smtClean="0"/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en-US" altLang="zh-CN" sz="1600" smtClean="0"/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en-US" altLang="zh-CN" sz="1600" dirty="0" smtClean="0"/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 dirty="0" smtClean="0"/>
              <a:t>检测到一个序列，未进行管理页</a:t>
            </a:r>
            <a:r>
              <a:rPr lang="zh-CN" altLang="en-US" sz="1600" smtClean="0"/>
              <a:t>登录</a:t>
            </a:r>
            <a:r>
              <a:rPr lang="zh-CN" altLang="en-US" sz="1600" smtClean="0"/>
              <a:t>操作（有登录尝试），</a:t>
            </a:r>
            <a:r>
              <a:rPr lang="zh-CN" altLang="en-US" sz="1600" dirty="0" smtClean="0"/>
              <a:t>直接进行了上传图片</a:t>
            </a:r>
            <a:r>
              <a:rPr lang="zh-CN" altLang="en-US" sz="1600" smtClean="0"/>
              <a:t>请求</a:t>
            </a:r>
            <a:r>
              <a:rPr lang="zh-CN" altLang="en-US" sz="1600" smtClean="0"/>
              <a:t>，接下来利用</a:t>
            </a:r>
            <a:r>
              <a:rPr lang="en-US" altLang="zh-CN" sz="1600" smtClean="0"/>
              <a:t>POST</a:t>
            </a:r>
            <a:r>
              <a:rPr lang="zh-CN" altLang="en-US" sz="1600"/>
              <a:t>方式提交数据到上传图片的路径（大概率多次尝试，部分包含可</a:t>
            </a:r>
            <a:r>
              <a:rPr lang="zh-CN" altLang="en-US" sz="1600"/>
              <a:t>执行</a:t>
            </a:r>
            <a:r>
              <a:rPr lang="zh-CN" altLang="en-US" sz="1600" smtClean="0"/>
              <a:t>命令），</a:t>
            </a:r>
            <a:r>
              <a:rPr lang="zh-CN" altLang="en-US" sz="1600" dirty="0" smtClean="0"/>
              <a:t>则可依据规则库进行</a:t>
            </a:r>
            <a:r>
              <a:rPr lang="zh-CN" altLang="en-US" sz="1600" smtClean="0"/>
              <a:t>系统</a:t>
            </a:r>
            <a:r>
              <a:rPr lang="zh-CN" altLang="en-US" sz="1600" smtClean="0"/>
              <a:t>告警</a:t>
            </a:r>
            <a:endParaRPr lang="en-US" altLang="zh-CN" sz="1600" smtClean="0"/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en-US" altLang="zh-CN" sz="1600" dirty="0" smtClean="0"/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endParaRPr lang="en-US" altLang="zh-CN" sz="1600" dirty="0" smtClean="0"/>
          </a:p>
          <a:p>
            <a:pPr marL="800100" lvl="1" indent="-342900" fontAlgn="auto">
              <a:lnSpc>
                <a:spcPct val="150000"/>
              </a:lnSpc>
              <a:spcAft>
                <a:spcPts val="0"/>
              </a:spcAft>
              <a:buFont typeface="+mj-lt"/>
              <a:buAutoNum type="arabicPeriod"/>
            </a:pPr>
            <a:r>
              <a:rPr lang="zh-CN" altLang="en-US" sz="1600" dirty="0" smtClean="0"/>
              <a:t>系统告警后自动产生评估报告，对该</a:t>
            </a:r>
            <a:r>
              <a:rPr lang="en-US" altLang="zh-CN" sz="1600" dirty="0" smtClean="0"/>
              <a:t>IP</a:t>
            </a:r>
            <a:r>
              <a:rPr lang="zh-CN" altLang="en-US" sz="1600" dirty="0" smtClean="0"/>
              <a:t>的历史请求进行溯源分析，得出历史请求路径，得出可能受到影响的其他服务器信息，提前通过报表通知管理人员</a:t>
            </a:r>
            <a:endParaRPr lang="en-US" altLang="zh-CN" sz="1600" dirty="0" smtClean="0"/>
          </a:p>
        </p:txBody>
      </p:sp>
      <p:sp>
        <p:nvSpPr>
          <p:cNvPr id="27" name="标题 3"/>
          <p:cNvSpPr txBox="1">
            <a:spLocks/>
          </p:cNvSpPr>
          <p:nvPr/>
        </p:nvSpPr>
        <p:spPr>
          <a:xfrm>
            <a:off x="214282" y="142852"/>
            <a:ext cx="7526070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案例</a:t>
            </a:r>
            <a:r>
              <a:rPr lang="en-US" altLang="zh-CN" dirty="0"/>
              <a:t>5—</a:t>
            </a:r>
            <a:r>
              <a:rPr lang="zh-CN" altLang="en-US" dirty="0"/>
              <a:t>关联分析与溯源取证</a:t>
            </a:r>
          </a:p>
        </p:txBody>
      </p:sp>
      <p:sp>
        <p:nvSpPr>
          <p:cNvPr id="2" name="矩形 1"/>
          <p:cNvSpPr/>
          <p:nvPr/>
        </p:nvSpPr>
        <p:spPr>
          <a:xfrm>
            <a:off x="1619672" y="2204864"/>
            <a:ext cx="105841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管理页</a:t>
            </a: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87824" y="2204864"/>
            <a:ext cx="105841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文件上传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312205" y="2204864"/>
            <a:ext cx="1058416" cy="43204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新闻发布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52120" y="2204863"/>
            <a:ext cx="1152128" cy="4320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新闻图片预览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箭头连接符 3"/>
          <p:cNvCxnSpPr>
            <a:stCxn id="2" idx="3"/>
            <a:endCxn id="5" idx="1"/>
          </p:cNvCxnSpPr>
          <p:nvPr/>
        </p:nvCxnSpPr>
        <p:spPr>
          <a:xfrm>
            <a:off x="2678088" y="2420888"/>
            <a:ext cx="30973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>
            <a:stCxn id="5" idx="3"/>
            <a:endCxn id="6" idx="1"/>
          </p:cNvCxnSpPr>
          <p:nvPr/>
        </p:nvCxnSpPr>
        <p:spPr>
          <a:xfrm>
            <a:off x="4046240" y="2420888"/>
            <a:ext cx="265965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6" idx="3"/>
            <a:endCxn id="7" idx="1"/>
          </p:cNvCxnSpPr>
          <p:nvPr/>
        </p:nvCxnSpPr>
        <p:spPr>
          <a:xfrm>
            <a:off x="5370621" y="2420888"/>
            <a:ext cx="281499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肘形连接符 13"/>
          <p:cNvCxnSpPr>
            <a:stCxn id="7" idx="2"/>
            <a:endCxn id="5" idx="2"/>
          </p:cNvCxnSpPr>
          <p:nvPr/>
        </p:nvCxnSpPr>
        <p:spPr>
          <a:xfrm rot="5400000">
            <a:off x="4872608" y="1281336"/>
            <a:ext cx="12700" cy="2711152"/>
          </a:xfrm>
          <a:prstGeom prst="bentConnector3">
            <a:avLst>
              <a:gd name="adj1" fmla="val 1800000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3722638" y="4077072"/>
            <a:ext cx="10584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文件上传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112060" y="4077072"/>
            <a:ext cx="154817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POST </a:t>
            </a:r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方式提交数据，到上传图片路径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箭头连接符 21"/>
          <p:cNvCxnSpPr>
            <a:stCxn id="18" idx="3"/>
            <a:endCxn id="20" idx="1"/>
          </p:cNvCxnSpPr>
          <p:nvPr/>
        </p:nvCxnSpPr>
        <p:spPr>
          <a:xfrm>
            <a:off x="4781054" y="4329100"/>
            <a:ext cx="33100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肘形连接符 23"/>
          <p:cNvCxnSpPr>
            <a:stCxn id="20" idx="2"/>
            <a:endCxn id="20" idx="3"/>
          </p:cNvCxnSpPr>
          <p:nvPr/>
        </p:nvCxnSpPr>
        <p:spPr>
          <a:xfrm rot="5400000" flipH="1" flipV="1">
            <a:off x="6147175" y="4068071"/>
            <a:ext cx="252028" cy="774086"/>
          </a:xfrm>
          <a:prstGeom prst="bentConnector4">
            <a:avLst>
              <a:gd name="adj1" fmla="val -90704"/>
              <a:gd name="adj2" fmla="val 129532"/>
            </a:avLst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矩形 35"/>
          <p:cNvSpPr/>
          <p:nvPr/>
        </p:nvSpPr>
        <p:spPr>
          <a:xfrm>
            <a:off x="2051720" y="4077072"/>
            <a:ext cx="1058416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管理页登录尝试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箭头连接符 36"/>
          <p:cNvCxnSpPr>
            <a:stCxn id="36" idx="3"/>
            <a:endCxn id="18" idx="1"/>
          </p:cNvCxnSpPr>
          <p:nvPr/>
        </p:nvCxnSpPr>
        <p:spPr>
          <a:xfrm>
            <a:off x="3110136" y="4329100"/>
            <a:ext cx="61250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1491082" y="5733256"/>
            <a:ext cx="1058416" cy="535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攻击事件告警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3500410" y="5733256"/>
            <a:ext cx="1058416" cy="535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攻击者溯源分析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876256" y="5733256"/>
            <a:ext cx="1058416" cy="535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通知管理人员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5219224" y="5733256"/>
            <a:ext cx="1058416" cy="5357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生成报表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4" name="直接箭头连接符 43"/>
          <p:cNvCxnSpPr>
            <a:stCxn id="40" idx="3"/>
            <a:endCxn id="41" idx="1"/>
          </p:cNvCxnSpPr>
          <p:nvPr/>
        </p:nvCxnSpPr>
        <p:spPr>
          <a:xfrm>
            <a:off x="2549498" y="6001144"/>
            <a:ext cx="950912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41" idx="3"/>
            <a:endCxn id="43" idx="1"/>
          </p:cNvCxnSpPr>
          <p:nvPr/>
        </p:nvCxnSpPr>
        <p:spPr>
          <a:xfrm>
            <a:off x="4558826" y="6001144"/>
            <a:ext cx="660398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3" idx="3"/>
            <a:endCxn id="42" idx="1"/>
          </p:cNvCxnSpPr>
          <p:nvPr/>
        </p:nvCxnSpPr>
        <p:spPr>
          <a:xfrm>
            <a:off x="6277640" y="6001144"/>
            <a:ext cx="598616" cy="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7942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419392" y="908720"/>
            <a:ext cx="8185056" cy="5208732"/>
          </a:xfrm>
        </p:spPr>
        <p:txBody>
          <a:bodyPr>
            <a:normAutofit/>
          </a:bodyPr>
          <a:lstStyle/>
          <a:p>
            <a:pPr>
              <a:lnSpc>
                <a:spcPct val="170000"/>
              </a:lnSpc>
            </a:pPr>
            <a:r>
              <a:rPr lang="zh-CN" altLang="en-US" sz="2000" b="1" dirty="0" smtClean="0"/>
              <a:t>态势感知平台能力提升</a:t>
            </a:r>
            <a:endParaRPr lang="en-US" altLang="zh-CN" sz="2000" b="1" dirty="0" smtClean="0"/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zh-CN" altLang="en-US" sz="1800" dirty="0"/>
              <a:t>威胁情报的自丰富</a:t>
            </a:r>
            <a:endParaRPr lang="en-US" altLang="zh-CN" sz="1800" dirty="0"/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zh-CN" altLang="en-US" sz="1800" dirty="0"/>
              <a:t>威胁发现能力提升</a:t>
            </a:r>
            <a:endParaRPr lang="en-US" altLang="zh-CN" sz="1800" dirty="0"/>
          </a:p>
          <a:p>
            <a:pPr>
              <a:lnSpc>
                <a:spcPct val="170000"/>
              </a:lnSpc>
            </a:pPr>
            <a:r>
              <a:rPr lang="zh-CN" altLang="en-US" sz="2000" b="1" dirty="0" smtClean="0"/>
              <a:t>安全设备防护能力提升</a:t>
            </a:r>
            <a:endParaRPr lang="en-US" altLang="zh-CN" sz="2000" b="1" dirty="0" smtClean="0"/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恶意</a:t>
            </a:r>
            <a:r>
              <a:rPr lang="en-US" altLang="zh-CN" sz="1800" dirty="0"/>
              <a:t>IP</a:t>
            </a:r>
            <a:r>
              <a:rPr lang="zh-CN" altLang="en-US" sz="1800" dirty="0" smtClean="0"/>
              <a:t>黑名单</a:t>
            </a:r>
            <a:endParaRPr lang="en-US" altLang="zh-CN" sz="1800" dirty="0" smtClean="0"/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zh-CN" altLang="en-US" sz="1800" dirty="0" smtClean="0"/>
              <a:t>恶意</a:t>
            </a:r>
            <a:r>
              <a:rPr lang="zh-CN" altLang="en-US" sz="1800" dirty="0"/>
              <a:t>域名解析</a:t>
            </a:r>
            <a:r>
              <a:rPr lang="zh-CN" altLang="en-US" sz="1800" dirty="0" smtClean="0"/>
              <a:t>黑名单</a:t>
            </a:r>
            <a:endParaRPr lang="en-US" altLang="zh-CN" sz="1800" dirty="0" smtClean="0"/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zh-CN" altLang="en-US" sz="1800" dirty="0"/>
              <a:t>恶意</a:t>
            </a:r>
            <a:r>
              <a:rPr lang="en-US" altLang="zh-CN" sz="1800" dirty="0" smtClean="0"/>
              <a:t>URL</a:t>
            </a:r>
            <a:endParaRPr lang="en-US" altLang="zh-CN" sz="1800" dirty="0"/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sz="1800" dirty="0" smtClean="0"/>
              <a:t>IP</a:t>
            </a:r>
            <a:r>
              <a:rPr lang="zh-CN" altLang="en-US" sz="1800" dirty="0" smtClean="0"/>
              <a:t>信誉库增强</a:t>
            </a:r>
            <a:endParaRPr lang="en-US" altLang="zh-CN" sz="1800" dirty="0"/>
          </a:p>
          <a:p>
            <a:pPr lvl="1">
              <a:lnSpc>
                <a:spcPct val="170000"/>
              </a:lnSpc>
              <a:buFont typeface="Wingdings" pitchFamily="2" charset="2"/>
              <a:buChar char="ü"/>
            </a:pPr>
            <a:r>
              <a:rPr lang="en-US" altLang="zh-CN" sz="1800" dirty="0" smtClean="0"/>
              <a:t>C&amp;C</a:t>
            </a:r>
            <a:r>
              <a:rPr lang="zh-CN" altLang="en-US" sz="1800" dirty="0"/>
              <a:t>服务器识别，受</a:t>
            </a:r>
            <a:r>
              <a:rPr lang="zh-CN" altLang="en-US" sz="1800" dirty="0" smtClean="0"/>
              <a:t>控“肉鸡”发现</a:t>
            </a:r>
            <a:endParaRPr lang="en-US" altLang="zh-CN" sz="1800" dirty="0"/>
          </a:p>
          <a:p>
            <a:endParaRPr lang="zh-CN" altLang="en-US" dirty="0"/>
          </a:p>
        </p:txBody>
      </p:sp>
      <p:grpSp>
        <p:nvGrpSpPr>
          <p:cNvPr id="12" name="组合 11"/>
          <p:cNvGrpSpPr/>
          <p:nvPr/>
        </p:nvGrpSpPr>
        <p:grpSpPr>
          <a:xfrm>
            <a:off x="5545270" y="1555758"/>
            <a:ext cx="3059178" cy="3889466"/>
            <a:chOff x="5112060" y="1555758"/>
            <a:chExt cx="3059178" cy="3889466"/>
          </a:xfrm>
        </p:grpSpPr>
        <p:grpSp>
          <p:nvGrpSpPr>
            <p:cNvPr id="17" name="组合 16"/>
            <p:cNvGrpSpPr/>
            <p:nvPr/>
          </p:nvGrpSpPr>
          <p:grpSpPr>
            <a:xfrm>
              <a:off x="5112060" y="2485129"/>
              <a:ext cx="1451665" cy="1159895"/>
              <a:chOff x="5400092" y="2202775"/>
              <a:chExt cx="1451665" cy="1159895"/>
            </a:xfrm>
          </p:grpSpPr>
          <p:pic>
            <p:nvPicPr>
              <p:cNvPr id="6" name="图片 5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5400092" y="2202775"/>
                <a:ext cx="1159895" cy="1159895"/>
              </a:xfrm>
              <a:prstGeom prst="rect">
                <a:avLst/>
              </a:prstGeom>
            </p:spPr>
          </p:pic>
          <p:sp>
            <p:nvSpPr>
              <p:cNvPr id="8" name="上箭头 7"/>
              <p:cNvSpPr/>
              <p:nvPr/>
            </p:nvSpPr>
            <p:spPr>
              <a:xfrm>
                <a:off x="6635733" y="2782722"/>
                <a:ext cx="216024" cy="358246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6732240" y="1555758"/>
              <a:ext cx="1438998" cy="1153162"/>
              <a:chOff x="7165450" y="1028580"/>
              <a:chExt cx="1438998" cy="1153162"/>
            </a:xfrm>
          </p:grpSpPr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7165450" y="1028580"/>
                <a:ext cx="1153162" cy="1153162"/>
              </a:xfrm>
              <a:prstGeom prst="rect">
                <a:avLst/>
              </a:prstGeom>
            </p:spPr>
          </p:pic>
          <p:sp>
            <p:nvSpPr>
              <p:cNvPr id="9" name="上箭头 8"/>
              <p:cNvSpPr/>
              <p:nvPr/>
            </p:nvSpPr>
            <p:spPr>
              <a:xfrm>
                <a:off x="8388424" y="1426038"/>
                <a:ext cx="216024" cy="358246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6732240" y="3453157"/>
              <a:ext cx="1438481" cy="1152128"/>
              <a:chOff x="7165967" y="3501009"/>
              <a:chExt cx="1438481" cy="1152128"/>
            </a:xfrm>
          </p:grpSpPr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65967" y="3501009"/>
                <a:ext cx="1152128" cy="1152128"/>
              </a:xfrm>
              <a:prstGeom prst="rect">
                <a:avLst/>
              </a:prstGeom>
            </p:spPr>
          </p:pic>
          <p:sp>
            <p:nvSpPr>
              <p:cNvPr id="10" name="上箭头 9"/>
              <p:cNvSpPr/>
              <p:nvPr/>
            </p:nvSpPr>
            <p:spPr>
              <a:xfrm>
                <a:off x="8388424" y="3897950"/>
                <a:ext cx="216024" cy="358246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115943" y="4293096"/>
              <a:ext cx="1447782" cy="1152128"/>
              <a:chOff x="5403975" y="4797152"/>
              <a:chExt cx="1447782" cy="1152128"/>
            </a:xfrm>
          </p:grpSpPr>
          <p:pic>
            <p:nvPicPr>
              <p:cNvPr id="5" name="图片 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5403975" y="4797152"/>
                <a:ext cx="1152128" cy="1152128"/>
              </a:xfrm>
              <a:prstGeom prst="rect">
                <a:avLst/>
              </a:prstGeom>
            </p:spPr>
          </p:pic>
          <p:sp>
            <p:nvSpPr>
              <p:cNvPr id="11" name="上箭头 10"/>
              <p:cNvSpPr/>
              <p:nvPr/>
            </p:nvSpPr>
            <p:spPr>
              <a:xfrm>
                <a:off x="6635733" y="5194093"/>
                <a:ext cx="216024" cy="358246"/>
              </a:xfrm>
              <a:prstGeom prst="upArrow">
                <a:avLst/>
              </a:prstGeom>
            </p:spPr>
            <p:style>
              <a:lnRef idx="1">
                <a:schemeClr val="accent3"/>
              </a:lnRef>
              <a:fillRef idx="3">
                <a:schemeClr val="accent3"/>
              </a:fillRef>
              <a:effectRef idx="2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19" name="标题 1"/>
          <p:cNvSpPr txBox="1">
            <a:spLocks/>
          </p:cNvSpPr>
          <p:nvPr/>
        </p:nvSpPr>
        <p:spPr>
          <a:xfrm>
            <a:off x="-900608" y="1740964"/>
            <a:ext cx="8877622" cy="570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defTabSz="914400" eaLnBrk="1" latinLnBrk="0" hangingPunct="1">
              <a:buNone/>
              <a:defRPr sz="3200" b="1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20" name="标题 3"/>
          <p:cNvSpPr txBox="1">
            <a:spLocks/>
          </p:cNvSpPr>
          <p:nvPr/>
        </p:nvSpPr>
        <p:spPr>
          <a:xfrm>
            <a:off x="214282" y="142852"/>
            <a:ext cx="7526070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安全能力的提升</a:t>
            </a:r>
          </a:p>
        </p:txBody>
      </p:sp>
    </p:spTree>
    <p:extLst>
      <p:ext uri="{BB962C8B-B14F-4D97-AF65-F5344CB8AC3E}">
        <p14:creationId xmlns:p14="http://schemas.microsoft.com/office/powerpoint/2010/main" val="190844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组合 77"/>
          <p:cNvGrpSpPr/>
          <p:nvPr/>
        </p:nvGrpSpPr>
        <p:grpSpPr>
          <a:xfrm>
            <a:off x="154112" y="853387"/>
            <a:ext cx="8989888" cy="5383925"/>
            <a:chOff x="107504" y="758933"/>
            <a:chExt cx="9267840" cy="5550387"/>
          </a:xfrm>
        </p:grpSpPr>
        <p:grpSp>
          <p:nvGrpSpPr>
            <p:cNvPr id="56" name="组合 55"/>
            <p:cNvGrpSpPr/>
            <p:nvPr/>
          </p:nvGrpSpPr>
          <p:grpSpPr>
            <a:xfrm>
              <a:off x="107504" y="3065664"/>
              <a:ext cx="1521530" cy="3243656"/>
              <a:chOff x="344847" y="1337698"/>
              <a:chExt cx="1521530" cy="3243656"/>
            </a:xfrm>
          </p:grpSpPr>
          <p:sp>
            <p:nvSpPr>
              <p:cNvPr id="4" name="任意多边形 3"/>
              <p:cNvSpPr/>
              <p:nvPr/>
            </p:nvSpPr>
            <p:spPr>
              <a:xfrm>
                <a:off x="505918" y="1337698"/>
                <a:ext cx="1118019" cy="652178"/>
              </a:xfrm>
              <a:custGeom>
                <a:avLst/>
                <a:gdLst>
                  <a:gd name="connsiteX0" fmla="*/ 1620000 w 4320000"/>
                  <a:gd name="connsiteY0" fmla="*/ 0 h 2520000"/>
                  <a:gd name="connsiteX1" fmla="*/ 2040385 w 4320000"/>
                  <a:gd name="connsiteY1" fmla="*/ 56581 h 2520000"/>
                  <a:gd name="connsiteX2" fmla="*/ 2160000 w 4320000"/>
                  <a:gd name="connsiteY2" fmla="*/ 99865 h 2520000"/>
                  <a:gd name="connsiteX3" fmla="*/ 2279615 w 4320000"/>
                  <a:gd name="connsiteY3" fmla="*/ 56581 h 2520000"/>
                  <a:gd name="connsiteX4" fmla="*/ 2700000 w 4320000"/>
                  <a:gd name="connsiteY4" fmla="*/ 0 h 2520000"/>
                  <a:gd name="connsiteX5" fmla="*/ 3758058 w 4320000"/>
                  <a:gd name="connsiteY5" fmla="*/ 574895 h 2520000"/>
                  <a:gd name="connsiteX6" fmla="*/ 3771239 w 4320000"/>
                  <a:gd name="connsiteY6" fmla="*/ 662063 h 2520000"/>
                  <a:gd name="connsiteX7" fmla="*/ 3826761 w 4320000"/>
                  <a:gd name="connsiteY7" fmla="*/ 687517 h 2520000"/>
                  <a:gd name="connsiteX8" fmla="*/ 4320000 w 4320000"/>
                  <a:gd name="connsiteY8" fmla="*/ 1260000 h 2520000"/>
                  <a:gd name="connsiteX9" fmla="*/ 3826761 w 4320000"/>
                  <a:gd name="connsiteY9" fmla="*/ 1832484 h 2520000"/>
                  <a:gd name="connsiteX10" fmla="*/ 3771239 w 4320000"/>
                  <a:gd name="connsiteY10" fmla="*/ 1857938 h 2520000"/>
                  <a:gd name="connsiteX11" fmla="*/ 3758058 w 4320000"/>
                  <a:gd name="connsiteY11" fmla="*/ 1945105 h 2520000"/>
                  <a:gd name="connsiteX12" fmla="*/ 2700000 w 4320000"/>
                  <a:gd name="connsiteY12" fmla="*/ 2520000 h 2520000"/>
                  <a:gd name="connsiteX13" fmla="*/ 2279615 w 4320000"/>
                  <a:gd name="connsiteY13" fmla="*/ 2463419 h 2520000"/>
                  <a:gd name="connsiteX14" fmla="*/ 2160000 w 4320000"/>
                  <a:gd name="connsiteY14" fmla="*/ 2420136 h 2520000"/>
                  <a:gd name="connsiteX15" fmla="*/ 2040385 w 4320000"/>
                  <a:gd name="connsiteY15" fmla="*/ 2463419 h 2520000"/>
                  <a:gd name="connsiteX16" fmla="*/ 1620000 w 4320000"/>
                  <a:gd name="connsiteY16" fmla="*/ 2520000 h 2520000"/>
                  <a:gd name="connsiteX17" fmla="*/ 561942 w 4320000"/>
                  <a:gd name="connsiteY17" fmla="*/ 1945105 h 2520000"/>
                  <a:gd name="connsiteX18" fmla="*/ 548761 w 4320000"/>
                  <a:gd name="connsiteY18" fmla="*/ 1857938 h 2520000"/>
                  <a:gd name="connsiteX19" fmla="*/ 493239 w 4320000"/>
                  <a:gd name="connsiteY19" fmla="*/ 1832484 h 2520000"/>
                  <a:gd name="connsiteX20" fmla="*/ 0 w 4320000"/>
                  <a:gd name="connsiteY20" fmla="*/ 1260000 h 2520000"/>
                  <a:gd name="connsiteX21" fmla="*/ 493239 w 4320000"/>
                  <a:gd name="connsiteY21" fmla="*/ 687517 h 2520000"/>
                  <a:gd name="connsiteX22" fmla="*/ 548761 w 4320000"/>
                  <a:gd name="connsiteY22" fmla="*/ 662063 h 2520000"/>
                  <a:gd name="connsiteX23" fmla="*/ 561942 w 4320000"/>
                  <a:gd name="connsiteY23" fmla="*/ 574895 h 2520000"/>
                  <a:gd name="connsiteX24" fmla="*/ 1620000 w 4320000"/>
                  <a:gd name="connsiteY24" fmla="*/ 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320000" h="2520000">
                    <a:moveTo>
                      <a:pt x="1620000" y="0"/>
                    </a:moveTo>
                    <a:cubicBezTo>
                      <a:pt x="1769117" y="0"/>
                      <a:pt x="1911176" y="20147"/>
                      <a:pt x="2040385" y="56581"/>
                    </a:cubicBezTo>
                    <a:lnTo>
                      <a:pt x="2160000" y="99865"/>
                    </a:lnTo>
                    <a:lnTo>
                      <a:pt x="2279615" y="56581"/>
                    </a:lnTo>
                    <a:cubicBezTo>
                      <a:pt x="2408825" y="20147"/>
                      <a:pt x="2550883" y="0"/>
                      <a:pt x="2700000" y="0"/>
                    </a:cubicBezTo>
                    <a:cubicBezTo>
                      <a:pt x="3221910" y="0"/>
                      <a:pt x="3657352" y="246803"/>
                      <a:pt x="3758058" y="574895"/>
                    </a:cubicBezTo>
                    <a:lnTo>
                      <a:pt x="3771239" y="662063"/>
                    </a:lnTo>
                    <a:lnTo>
                      <a:pt x="3826761" y="687517"/>
                    </a:lnTo>
                    <a:cubicBezTo>
                      <a:pt x="4134898" y="843090"/>
                      <a:pt x="4320000" y="1042538"/>
                      <a:pt x="4320000" y="1260000"/>
                    </a:cubicBezTo>
                    <a:cubicBezTo>
                      <a:pt x="4320000" y="1477462"/>
                      <a:pt x="4134898" y="1676911"/>
                      <a:pt x="3826761" y="1832484"/>
                    </a:cubicBezTo>
                    <a:lnTo>
                      <a:pt x="3771239" y="1857938"/>
                    </a:lnTo>
                    <a:lnTo>
                      <a:pt x="3758058" y="1945105"/>
                    </a:lnTo>
                    <a:cubicBezTo>
                      <a:pt x="3657352" y="2273197"/>
                      <a:pt x="3221910" y="2520000"/>
                      <a:pt x="2700000" y="2520000"/>
                    </a:cubicBezTo>
                    <a:cubicBezTo>
                      <a:pt x="2550883" y="2520000"/>
                      <a:pt x="2408825" y="2499853"/>
                      <a:pt x="2279615" y="2463419"/>
                    </a:cubicBezTo>
                    <a:lnTo>
                      <a:pt x="2160000" y="2420136"/>
                    </a:lnTo>
                    <a:lnTo>
                      <a:pt x="2040385" y="2463419"/>
                    </a:lnTo>
                    <a:cubicBezTo>
                      <a:pt x="1911176" y="2499853"/>
                      <a:pt x="1769117" y="2520000"/>
                      <a:pt x="1620000" y="2520000"/>
                    </a:cubicBezTo>
                    <a:cubicBezTo>
                      <a:pt x="1098091" y="2520000"/>
                      <a:pt x="662648" y="2273197"/>
                      <a:pt x="561942" y="1945105"/>
                    </a:cubicBezTo>
                    <a:lnTo>
                      <a:pt x="548761" y="1857938"/>
                    </a:lnTo>
                    <a:lnTo>
                      <a:pt x="493239" y="1832484"/>
                    </a:lnTo>
                    <a:cubicBezTo>
                      <a:pt x="185102" y="1676911"/>
                      <a:pt x="0" y="1477462"/>
                      <a:pt x="0" y="1260000"/>
                    </a:cubicBezTo>
                    <a:cubicBezTo>
                      <a:pt x="0" y="1042538"/>
                      <a:pt x="185102" y="843090"/>
                      <a:pt x="493239" y="687517"/>
                    </a:cubicBezTo>
                    <a:lnTo>
                      <a:pt x="548761" y="662063"/>
                    </a:lnTo>
                    <a:lnTo>
                      <a:pt x="561942" y="574895"/>
                    </a:lnTo>
                    <a:cubicBezTo>
                      <a:pt x="662648" y="246803"/>
                      <a:pt x="1098091" y="0"/>
                      <a:pt x="1620000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smtClean="0">
                    <a:ln w="1905">
                      <a:noFill/>
                    </a:ln>
                    <a:solidFill>
                      <a:schemeClr val="accent3">
                        <a:lumMod val="75000"/>
                      </a:schemeClr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</a:rPr>
                  <a:t>Internet</a:t>
                </a:r>
                <a:endParaRPr lang="zh-CN" altLang="en-US" b="1">
                  <a:ln w="1905"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endParaRPr>
              </a:p>
            </p:txBody>
          </p:sp>
          <p:grpSp>
            <p:nvGrpSpPr>
              <p:cNvPr id="5" name="组合 4"/>
              <p:cNvGrpSpPr/>
              <p:nvPr/>
            </p:nvGrpSpPr>
            <p:grpSpPr>
              <a:xfrm>
                <a:off x="344847" y="2511266"/>
                <a:ext cx="1440160" cy="749455"/>
                <a:chOff x="827584" y="3013148"/>
                <a:chExt cx="2736304" cy="1423964"/>
              </a:xfrm>
            </p:grpSpPr>
            <p:sp>
              <p:nvSpPr>
                <p:cNvPr id="6" name="矩形 5"/>
                <p:cNvSpPr/>
                <p:nvPr/>
              </p:nvSpPr>
              <p:spPr>
                <a:xfrm>
                  <a:off x="827584" y="3013148"/>
                  <a:ext cx="2736304" cy="1423964"/>
                </a:xfrm>
                <a:prstGeom prst="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7" name="直接连接符 6"/>
                <p:cNvCxnSpPr>
                  <a:stCxn id="6" idx="0"/>
                  <a:endCxn id="6" idx="2"/>
                </p:cNvCxnSpPr>
                <p:nvPr/>
              </p:nvCxnSpPr>
              <p:spPr>
                <a:xfrm>
                  <a:off x="2195736" y="3013148"/>
                  <a:ext cx="0" cy="1423964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8" name="图片 7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135029" y="3096495"/>
                  <a:ext cx="815153" cy="1257270"/>
                </a:xfrm>
                <a:prstGeom prst="rect">
                  <a:avLst/>
                </a:prstGeom>
              </p:spPr>
            </p:pic>
            <p:pic>
              <p:nvPicPr>
                <p:cNvPr id="9" name="图片 8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318205" y="3119517"/>
                  <a:ext cx="539543" cy="539543"/>
                </a:xfrm>
                <a:prstGeom prst="rect">
                  <a:avLst/>
                </a:prstGeom>
              </p:spPr>
            </p:pic>
            <p:pic>
              <p:nvPicPr>
                <p:cNvPr id="10" name="图片 9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949201" y="3119517"/>
                  <a:ext cx="539543" cy="539543"/>
                </a:xfrm>
                <a:prstGeom prst="rect">
                  <a:avLst/>
                </a:prstGeom>
              </p:spPr>
            </p:pic>
            <p:pic>
              <p:nvPicPr>
                <p:cNvPr id="11" name="图片 10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318205" y="3820300"/>
                  <a:ext cx="539543" cy="539543"/>
                </a:xfrm>
                <a:prstGeom prst="rect">
                  <a:avLst/>
                </a:prstGeom>
              </p:spPr>
            </p:pic>
            <p:pic>
              <p:nvPicPr>
                <p:cNvPr id="12" name="图片 11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949201" y="3820300"/>
                  <a:ext cx="539543" cy="539543"/>
                </a:xfrm>
                <a:prstGeom prst="rect">
                  <a:avLst/>
                </a:prstGeom>
              </p:spPr>
            </p:pic>
          </p:grpSp>
          <p:cxnSp>
            <p:nvCxnSpPr>
              <p:cNvPr id="13" name="直接连接符 12"/>
              <p:cNvCxnSpPr/>
              <p:nvPr/>
            </p:nvCxnSpPr>
            <p:spPr>
              <a:xfrm flipV="1">
                <a:off x="1055054" y="1989876"/>
                <a:ext cx="0" cy="432048"/>
              </a:xfrm>
              <a:prstGeom prst="line">
                <a:avLst/>
              </a:prstGeom>
              <a:ln w="762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4" name="组合 13"/>
              <p:cNvGrpSpPr/>
              <p:nvPr/>
            </p:nvGrpSpPr>
            <p:grpSpPr>
              <a:xfrm>
                <a:off x="396687" y="4012372"/>
                <a:ext cx="1469690" cy="568982"/>
                <a:chOff x="361971" y="5531434"/>
                <a:chExt cx="1469690" cy="568982"/>
              </a:xfrm>
            </p:grpSpPr>
            <p:pic>
              <p:nvPicPr>
                <p:cNvPr id="15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138" y="5575202"/>
                  <a:ext cx="281409" cy="3587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6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545" y="5575202"/>
                  <a:ext cx="281409" cy="3587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17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8254" y="5575202"/>
                  <a:ext cx="281409" cy="3587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18" name="直接连接符 17"/>
                <p:cNvCxnSpPr/>
                <p:nvPr/>
              </p:nvCxnSpPr>
              <p:spPr>
                <a:xfrm>
                  <a:off x="1192779" y="5754578"/>
                  <a:ext cx="230635" cy="0"/>
                </a:xfrm>
                <a:prstGeom prst="line">
                  <a:avLst/>
                </a:prstGeom>
                <a:ln w="3810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" name="矩形 18"/>
                <p:cNvSpPr/>
                <p:nvPr/>
              </p:nvSpPr>
              <p:spPr>
                <a:xfrm>
                  <a:off x="361971" y="5531434"/>
                  <a:ext cx="1469690" cy="568982"/>
                </a:xfrm>
                <a:prstGeom prst="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20" name="直接连接符 19"/>
              <p:cNvCxnSpPr/>
              <p:nvPr/>
            </p:nvCxnSpPr>
            <p:spPr>
              <a:xfrm flipV="1">
                <a:off x="1045965" y="3350098"/>
                <a:ext cx="0" cy="432048"/>
              </a:xfrm>
              <a:prstGeom prst="line">
                <a:avLst/>
              </a:prstGeom>
              <a:ln w="762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5" name="组合 54"/>
            <p:cNvGrpSpPr/>
            <p:nvPr/>
          </p:nvGrpSpPr>
          <p:grpSpPr>
            <a:xfrm>
              <a:off x="3127159" y="3065664"/>
              <a:ext cx="1521530" cy="3243656"/>
              <a:chOff x="2843808" y="1381565"/>
              <a:chExt cx="1521530" cy="3243656"/>
            </a:xfrm>
          </p:grpSpPr>
          <p:sp>
            <p:nvSpPr>
              <p:cNvPr id="21" name="任意多边形 20"/>
              <p:cNvSpPr/>
              <p:nvPr/>
            </p:nvSpPr>
            <p:spPr>
              <a:xfrm>
                <a:off x="3004879" y="1381565"/>
                <a:ext cx="1118019" cy="652178"/>
              </a:xfrm>
              <a:custGeom>
                <a:avLst/>
                <a:gdLst>
                  <a:gd name="connsiteX0" fmla="*/ 1620000 w 4320000"/>
                  <a:gd name="connsiteY0" fmla="*/ 0 h 2520000"/>
                  <a:gd name="connsiteX1" fmla="*/ 2040385 w 4320000"/>
                  <a:gd name="connsiteY1" fmla="*/ 56581 h 2520000"/>
                  <a:gd name="connsiteX2" fmla="*/ 2160000 w 4320000"/>
                  <a:gd name="connsiteY2" fmla="*/ 99865 h 2520000"/>
                  <a:gd name="connsiteX3" fmla="*/ 2279615 w 4320000"/>
                  <a:gd name="connsiteY3" fmla="*/ 56581 h 2520000"/>
                  <a:gd name="connsiteX4" fmla="*/ 2700000 w 4320000"/>
                  <a:gd name="connsiteY4" fmla="*/ 0 h 2520000"/>
                  <a:gd name="connsiteX5" fmla="*/ 3758058 w 4320000"/>
                  <a:gd name="connsiteY5" fmla="*/ 574895 h 2520000"/>
                  <a:gd name="connsiteX6" fmla="*/ 3771239 w 4320000"/>
                  <a:gd name="connsiteY6" fmla="*/ 662063 h 2520000"/>
                  <a:gd name="connsiteX7" fmla="*/ 3826761 w 4320000"/>
                  <a:gd name="connsiteY7" fmla="*/ 687517 h 2520000"/>
                  <a:gd name="connsiteX8" fmla="*/ 4320000 w 4320000"/>
                  <a:gd name="connsiteY8" fmla="*/ 1260000 h 2520000"/>
                  <a:gd name="connsiteX9" fmla="*/ 3826761 w 4320000"/>
                  <a:gd name="connsiteY9" fmla="*/ 1832484 h 2520000"/>
                  <a:gd name="connsiteX10" fmla="*/ 3771239 w 4320000"/>
                  <a:gd name="connsiteY10" fmla="*/ 1857938 h 2520000"/>
                  <a:gd name="connsiteX11" fmla="*/ 3758058 w 4320000"/>
                  <a:gd name="connsiteY11" fmla="*/ 1945105 h 2520000"/>
                  <a:gd name="connsiteX12" fmla="*/ 2700000 w 4320000"/>
                  <a:gd name="connsiteY12" fmla="*/ 2520000 h 2520000"/>
                  <a:gd name="connsiteX13" fmla="*/ 2279615 w 4320000"/>
                  <a:gd name="connsiteY13" fmla="*/ 2463419 h 2520000"/>
                  <a:gd name="connsiteX14" fmla="*/ 2160000 w 4320000"/>
                  <a:gd name="connsiteY14" fmla="*/ 2420136 h 2520000"/>
                  <a:gd name="connsiteX15" fmla="*/ 2040385 w 4320000"/>
                  <a:gd name="connsiteY15" fmla="*/ 2463419 h 2520000"/>
                  <a:gd name="connsiteX16" fmla="*/ 1620000 w 4320000"/>
                  <a:gd name="connsiteY16" fmla="*/ 2520000 h 2520000"/>
                  <a:gd name="connsiteX17" fmla="*/ 561942 w 4320000"/>
                  <a:gd name="connsiteY17" fmla="*/ 1945105 h 2520000"/>
                  <a:gd name="connsiteX18" fmla="*/ 548761 w 4320000"/>
                  <a:gd name="connsiteY18" fmla="*/ 1857938 h 2520000"/>
                  <a:gd name="connsiteX19" fmla="*/ 493239 w 4320000"/>
                  <a:gd name="connsiteY19" fmla="*/ 1832484 h 2520000"/>
                  <a:gd name="connsiteX20" fmla="*/ 0 w 4320000"/>
                  <a:gd name="connsiteY20" fmla="*/ 1260000 h 2520000"/>
                  <a:gd name="connsiteX21" fmla="*/ 493239 w 4320000"/>
                  <a:gd name="connsiteY21" fmla="*/ 687517 h 2520000"/>
                  <a:gd name="connsiteX22" fmla="*/ 548761 w 4320000"/>
                  <a:gd name="connsiteY22" fmla="*/ 662063 h 2520000"/>
                  <a:gd name="connsiteX23" fmla="*/ 561942 w 4320000"/>
                  <a:gd name="connsiteY23" fmla="*/ 574895 h 2520000"/>
                  <a:gd name="connsiteX24" fmla="*/ 1620000 w 4320000"/>
                  <a:gd name="connsiteY24" fmla="*/ 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320000" h="2520000">
                    <a:moveTo>
                      <a:pt x="1620000" y="0"/>
                    </a:moveTo>
                    <a:cubicBezTo>
                      <a:pt x="1769117" y="0"/>
                      <a:pt x="1911176" y="20147"/>
                      <a:pt x="2040385" y="56581"/>
                    </a:cubicBezTo>
                    <a:lnTo>
                      <a:pt x="2160000" y="99865"/>
                    </a:lnTo>
                    <a:lnTo>
                      <a:pt x="2279615" y="56581"/>
                    </a:lnTo>
                    <a:cubicBezTo>
                      <a:pt x="2408825" y="20147"/>
                      <a:pt x="2550883" y="0"/>
                      <a:pt x="2700000" y="0"/>
                    </a:cubicBezTo>
                    <a:cubicBezTo>
                      <a:pt x="3221910" y="0"/>
                      <a:pt x="3657352" y="246803"/>
                      <a:pt x="3758058" y="574895"/>
                    </a:cubicBezTo>
                    <a:lnTo>
                      <a:pt x="3771239" y="662063"/>
                    </a:lnTo>
                    <a:lnTo>
                      <a:pt x="3826761" y="687517"/>
                    </a:lnTo>
                    <a:cubicBezTo>
                      <a:pt x="4134898" y="843090"/>
                      <a:pt x="4320000" y="1042538"/>
                      <a:pt x="4320000" y="1260000"/>
                    </a:cubicBezTo>
                    <a:cubicBezTo>
                      <a:pt x="4320000" y="1477462"/>
                      <a:pt x="4134898" y="1676911"/>
                      <a:pt x="3826761" y="1832484"/>
                    </a:cubicBezTo>
                    <a:lnTo>
                      <a:pt x="3771239" y="1857938"/>
                    </a:lnTo>
                    <a:lnTo>
                      <a:pt x="3758058" y="1945105"/>
                    </a:lnTo>
                    <a:cubicBezTo>
                      <a:pt x="3657352" y="2273197"/>
                      <a:pt x="3221910" y="2520000"/>
                      <a:pt x="2700000" y="2520000"/>
                    </a:cubicBezTo>
                    <a:cubicBezTo>
                      <a:pt x="2550883" y="2520000"/>
                      <a:pt x="2408825" y="2499853"/>
                      <a:pt x="2279615" y="2463419"/>
                    </a:cubicBezTo>
                    <a:lnTo>
                      <a:pt x="2160000" y="2420136"/>
                    </a:lnTo>
                    <a:lnTo>
                      <a:pt x="2040385" y="2463419"/>
                    </a:lnTo>
                    <a:cubicBezTo>
                      <a:pt x="1911176" y="2499853"/>
                      <a:pt x="1769117" y="2520000"/>
                      <a:pt x="1620000" y="2520000"/>
                    </a:cubicBezTo>
                    <a:cubicBezTo>
                      <a:pt x="1098091" y="2520000"/>
                      <a:pt x="662648" y="2273197"/>
                      <a:pt x="561942" y="1945105"/>
                    </a:cubicBezTo>
                    <a:lnTo>
                      <a:pt x="548761" y="1857938"/>
                    </a:lnTo>
                    <a:lnTo>
                      <a:pt x="493239" y="1832484"/>
                    </a:lnTo>
                    <a:cubicBezTo>
                      <a:pt x="185102" y="1676911"/>
                      <a:pt x="0" y="1477462"/>
                      <a:pt x="0" y="1260000"/>
                    </a:cubicBezTo>
                    <a:cubicBezTo>
                      <a:pt x="0" y="1042538"/>
                      <a:pt x="185102" y="843090"/>
                      <a:pt x="493239" y="687517"/>
                    </a:cubicBezTo>
                    <a:lnTo>
                      <a:pt x="548761" y="662063"/>
                    </a:lnTo>
                    <a:lnTo>
                      <a:pt x="561942" y="574895"/>
                    </a:lnTo>
                    <a:cubicBezTo>
                      <a:pt x="662648" y="246803"/>
                      <a:pt x="1098091" y="0"/>
                      <a:pt x="1620000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smtClean="0">
                    <a:ln w="1905">
                      <a:noFill/>
                    </a:ln>
                    <a:solidFill>
                      <a:schemeClr val="accent3">
                        <a:lumMod val="75000"/>
                      </a:schemeClr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</a:rPr>
                  <a:t>Internet</a:t>
                </a:r>
                <a:endParaRPr lang="zh-CN" altLang="en-US" b="1">
                  <a:ln w="1905"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endParaRPr>
              </a:p>
            </p:txBody>
          </p:sp>
          <p:grpSp>
            <p:nvGrpSpPr>
              <p:cNvPr id="22" name="组合 21"/>
              <p:cNvGrpSpPr/>
              <p:nvPr/>
            </p:nvGrpSpPr>
            <p:grpSpPr>
              <a:xfrm>
                <a:off x="2843808" y="2555133"/>
                <a:ext cx="1440160" cy="749455"/>
                <a:chOff x="827584" y="3013148"/>
                <a:chExt cx="2736304" cy="1423964"/>
              </a:xfrm>
            </p:grpSpPr>
            <p:sp>
              <p:nvSpPr>
                <p:cNvPr id="23" name="矩形 22"/>
                <p:cNvSpPr/>
                <p:nvPr/>
              </p:nvSpPr>
              <p:spPr>
                <a:xfrm>
                  <a:off x="827584" y="3013148"/>
                  <a:ext cx="2736304" cy="1423964"/>
                </a:xfrm>
                <a:prstGeom prst="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4" name="直接连接符 23"/>
                <p:cNvCxnSpPr>
                  <a:stCxn id="23" idx="0"/>
                  <a:endCxn id="23" idx="2"/>
                </p:cNvCxnSpPr>
                <p:nvPr/>
              </p:nvCxnSpPr>
              <p:spPr>
                <a:xfrm>
                  <a:off x="2195736" y="3013148"/>
                  <a:ext cx="0" cy="1423964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135029" y="3096495"/>
                  <a:ext cx="815153" cy="1257270"/>
                </a:xfrm>
                <a:prstGeom prst="rect">
                  <a:avLst/>
                </a:prstGeom>
              </p:spPr>
            </p:pic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318205" y="3119517"/>
                  <a:ext cx="539543" cy="539543"/>
                </a:xfrm>
                <a:prstGeom prst="rect">
                  <a:avLst/>
                </a:prstGeom>
              </p:spPr>
            </p:pic>
            <p:pic>
              <p:nvPicPr>
                <p:cNvPr id="27" name="图片 26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949201" y="3119517"/>
                  <a:ext cx="539543" cy="539543"/>
                </a:xfrm>
                <a:prstGeom prst="rect">
                  <a:avLst/>
                </a:prstGeom>
              </p:spPr>
            </p:pic>
            <p:pic>
              <p:nvPicPr>
                <p:cNvPr id="28" name="图片 27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318205" y="3820300"/>
                  <a:ext cx="539543" cy="539543"/>
                </a:xfrm>
                <a:prstGeom prst="rect">
                  <a:avLst/>
                </a:prstGeom>
              </p:spPr>
            </p:pic>
            <p:pic>
              <p:nvPicPr>
                <p:cNvPr id="29" name="图片 28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949201" y="3820300"/>
                  <a:ext cx="539543" cy="539543"/>
                </a:xfrm>
                <a:prstGeom prst="rect">
                  <a:avLst/>
                </a:prstGeom>
              </p:spPr>
            </p:pic>
          </p:grpSp>
          <p:cxnSp>
            <p:nvCxnSpPr>
              <p:cNvPr id="30" name="直接连接符 29"/>
              <p:cNvCxnSpPr/>
              <p:nvPr/>
            </p:nvCxnSpPr>
            <p:spPr>
              <a:xfrm flipV="1">
                <a:off x="3554015" y="2033743"/>
                <a:ext cx="0" cy="432048"/>
              </a:xfrm>
              <a:prstGeom prst="line">
                <a:avLst/>
              </a:prstGeom>
              <a:ln w="762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1" name="组合 30"/>
              <p:cNvGrpSpPr/>
              <p:nvPr/>
            </p:nvGrpSpPr>
            <p:grpSpPr>
              <a:xfrm>
                <a:off x="2895648" y="4056239"/>
                <a:ext cx="1469690" cy="568982"/>
                <a:chOff x="361971" y="5531434"/>
                <a:chExt cx="1469690" cy="568982"/>
              </a:xfrm>
            </p:grpSpPr>
            <p:pic>
              <p:nvPicPr>
                <p:cNvPr id="32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138" y="5575202"/>
                  <a:ext cx="281409" cy="3587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3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545" y="5575202"/>
                  <a:ext cx="281409" cy="3587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34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8254" y="5575202"/>
                  <a:ext cx="281409" cy="3587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35" name="直接连接符 34"/>
                <p:cNvCxnSpPr/>
                <p:nvPr/>
              </p:nvCxnSpPr>
              <p:spPr>
                <a:xfrm>
                  <a:off x="1192779" y="5754578"/>
                  <a:ext cx="230635" cy="0"/>
                </a:xfrm>
                <a:prstGeom prst="line">
                  <a:avLst/>
                </a:prstGeom>
                <a:ln w="3810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" name="矩形 35"/>
                <p:cNvSpPr/>
                <p:nvPr/>
              </p:nvSpPr>
              <p:spPr>
                <a:xfrm>
                  <a:off x="361971" y="5531434"/>
                  <a:ext cx="1469690" cy="568982"/>
                </a:xfrm>
                <a:prstGeom prst="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37" name="直接连接符 36"/>
              <p:cNvCxnSpPr/>
              <p:nvPr/>
            </p:nvCxnSpPr>
            <p:spPr>
              <a:xfrm flipV="1">
                <a:off x="3544926" y="3393965"/>
                <a:ext cx="0" cy="432048"/>
              </a:xfrm>
              <a:prstGeom prst="line">
                <a:avLst/>
              </a:prstGeom>
              <a:ln w="762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" name="组合 56"/>
            <p:cNvGrpSpPr/>
            <p:nvPr/>
          </p:nvGrpSpPr>
          <p:grpSpPr>
            <a:xfrm>
              <a:off x="6146814" y="3065664"/>
              <a:ext cx="1521530" cy="3243656"/>
              <a:chOff x="6084168" y="2631861"/>
              <a:chExt cx="1521530" cy="3243656"/>
            </a:xfrm>
          </p:grpSpPr>
          <p:sp>
            <p:nvSpPr>
              <p:cNvPr id="38" name="任意多边形 37"/>
              <p:cNvSpPr/>
              <p:nvPr/>
            </p:nvSpPr>
            <p:spPr>
              <a:xfrm>
                <a:off x="6245239" y="2631861"/>
                <a:ext cx="1118019" cy="652178"/>
              </a:xfrm>
              <a:custGeom>
                <a:avLst/>
                <a:gdLst>
                  <a:gd name="connsiteX0" fmla="*/ 1620000 w 4320000"/>
                  <a:gd name="connsiteY0" fmla="*/ 0 h 2520000"/>
                  <a:gd name="connsiteX1" fmla="*/ 2040385 w 4320000"/>
                  <a:gd name="connsiteY1" fmla="*/ 56581 h 2520000"/>
                  <a:gd name="connsiteX2" fmla="*/ 2160000 w 4320000"/>
                  <a:gd name="connsiteY2" fmla="*/ 99865 h 2520000"/>
                  <a:gd name="connsiteX3" fmla="*/ 2279615 w 4320000"/>
                  <a:gd name="connsiteY3" fmla="*/ 56581 h 2520000"/>
                  <a:gd name="connsiteX4" fmla="*/ 2700000 w 4320000"/>
                  <a:gd name="connsiteY4" fmla="*/ 0 h 2520000"/>
                  <a:gd name="connsiteX5" fmla="*/ 3758058 w 4320000"/>
                  <a:gd name="connsiteY5" fmla="*/ 574895 h 2520000"/>
                  <a:gd name="connsiteX6" fmla="*/ 3771239 w 4320000"/>
                  <a:gd name="connsiteY6" fmla="*/ 662063 h 2520000"/>
                  <a:gd name="connsiteX7" fmla="*/ 3826761 w 4320000"/>
                  <a:gd name="connsiteY7" fmla="*/ 687517 h 2520000"/>
                  <a:gd name="connsiteX8" fmla="*/ 4320000 w 4320000"/>
                  <a:gd name="connsiteY8" fmla="*/ 1260000 h 2520000"/>
                  <a:gd name="connsiteX9" fmla="*/ 3826761 w 4320000"/>
                  <a:gd name="connsiteY9" fmla="*/ 1832484 h 2520000"/>
                  <a:gd name="connsiteX10" fmla="*/ 3771239 w 4320000"/>
                  <a:gd name="connsiteY10" fmla="*/ 1857938 h 2520000"/>
                  <a:gd name="connsiteX11" fmla="*/ 3758058 w 4320000"/>
                  <a:gd name="connsiteY11" fmla="*/ 1945105 h 2520000"/>
                  <a:gd name="connsiteX12" fmla="*/ 2700000 w 4320000"/>
                  <a:gd name="connsiteY12" fmla="*/ 2520000 h 2520000"/>
                  <a:gd name="connsiteX13" fmla="*/ 2279615 w 4320000"/>
                  <a:gd name="connsiteY13" fmla="*/ 2463419 h 2520000"/>
                  <a:gd name="connsiteX14" fmla="*/ 2160000 w 4320000"/>
                  <a:gd name="connsiteY14" fmla="*/ 2420136 h 2520000"/>
                  <a:gd name="connsiteX15" fmla="*/ 2040385 w 4320000"/>
                  <a:gd name="connsiteY15" fmla="*/ 2463419 h 2520000"/>
                  <a:gd name="connsiteX16" fmla="*/ 1620000 w 4320000"/>
                  <a:gd name="connsiteY16" fmla="*/ 2520000 h 2520000"/>
                  <a:gd name="connsiteX17" fmla="*/ 561942 w 4320000"/>
                  <a:gd name="connsiteY17" fmla="*/ 1945105 h 2520000"/>
                  <a:gd name="connsiteX18" fmla="*/ 548761 w 4320000"/>
                  <a:gd name="connsiteY18" fmla="*/ 1857938 h 2520000"/>
                  <a:gd name="connsiteX19" fmla="*/ 493239 w 4320000"/>
                  <a:gd name="connsiteY19" fmla="*/ 1832484 h 2520000"/>
                  <a:gd name="connsiteX20" fmla="*/ 0 w 4320000"/>
                  <a:gd name="connsiteY20" fmla="*/ 1260000 h 2520000"/>
                  <a:gd name="connsiteX21" fmla="*/ 493239 w 4320000"/>
                  <a:gd name="connsiteY21" fmla="*/ 687517 h 2520000"/>
                  <a:gd name="connsiteX22" fmla="*/ 548761 w 4320000"/>
                  <a:gd name="connsiteY22" fmla="*/ 662063 h 2520000"/>
                  <a:gd name="connsiteX23" fmla="*/ 561942 w 4320000"/>
                  <a:gd name="connsiteY23" fmla="*/ 574895 h 2520000"/>
                  <a:gd name="connsiteX24" fmla="*/ 1620000 w 4320000"/>
                  <a:gd name="connsiteY24" fmla="*/ 0 h 252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4320000" h="2520000">
                    <a:moveTo>
                      <a:pt x="1620000" y="0"/>
                    </a:moveTo>
                    <a:cubicBezTo>
                      <a:pt x="1769117" y="0"/>
                      <a:pt x="1911176" y="20147"/>
                      <a:pt x="2040385" y="56581"/>
                    </a:cubicBezTo>
                    <a:lnTo>
                      <a:pt x="2160000" y="99865"/>
                    </a:lnTo>
                    <a:lnTo>
                      <a:pt x="2279615" y="56581"/>
                    </a:lnTo>
                    <a:cubicBezTo>
                      <a:pt x="2408825" y="20147"/>
                      <a:pt x="2550883" y="0"/>
                      <a:pt x="2700000" y="0"/>
                    </a:cubicBezTo>
                    <a:cubicBezTo>
                      <a:pt x="3221910" y="0"/>
                      <a:pt x="3657352" y="246803"/>
                      <a:pt x="3758058" y="574895"/>
                    </a:cubicBezTo>
                    <a:lnTo>
                      <a:pt x="3771239" y="662063"/>
                    </a:lnTo>
                    <a:lnTo>
                      <a:pt x="3826761" y="687517"/>
                    </a:lnTo>
                    <a:cubicBezTo>
                      <a:pt x="4134898" y="843090"/>
                      <a:pt x="4320000" y="1042538"/>
                      <a:pt x="4320000" y="1260000"/>
                    </a:cubicBezTo>
                    <a:cubicBezTo>
                      <a:pt x="4320000" y="1477462"/>
                      <a:pt x="4134898" y="1676911"/>
                      <a:pt x="3826761" y="1832484"/>
                    </a:cubicBezTo>
                    <a:lnTo>
                      <a:pt x="3771239" y="1857938"/>
                    </a:lnTo>
                    <a:lnTo>
                      <a:pt x="3758058" y="1945105"/>
                    </a:lnTo>
                    <a:cubicBezTo>
                      <a:pt x="3657352" y="2273197"/>
                      <a:pt x="3221910" y="2520000"/>
                      <a:pt x="2700000" y="2520000"/>
                    </a:cubicBezTo>
                    <a:cubicBezTo>
                      <a:pt x="2550883" y="2520000"/>
                      <a:pt x="2408825" y="2499853"/>
                      <a:pt x="2279615" y="2463419"/>
                    </a:cubicBezTo>
                    <a:lnTo>
                      <a:pt x="2160000" y="2420136"/>
                    </a:lnTo>
                    <a:lnTo>
                      <a:pt x="2040385" y="2463419"/>
                    </a:lnTo>
                    <a:cubicBezTo>
                      <a:pt x="1911176" y="2499853"/>
                      <a:pt x="1769117" y="2520000"/>
                      <a:pt x="1620000" y="2520000"/>
                    </a:cubicBezTo>
                    <a:cubicBezTo>
                      <a:pt x="1098091" y="2520000"/>
                      <a:pt x="662648" y="2273197"/>
                      <a:pt x="561942" y="1945105"/>
                    </a:cubicBezTo>
                    <a:lnTo>
                      <a:pt x="548761" y="1857938"/>
                    </a:lnTo>
                    <a:lnTo>
                      <a:pt x="493239" y="1832484"/>
                    </a:lnTo>
                    <a:cubicBezTo>
                      <a:pt x="185102" y="1676911"/>
                      <a:pt x="0" y="1477462"/>
                      <a:pt x="0" y="1260000"/>
                    </a:cubicBezTo>
                    <a:cubicBezTo>
                      <a:pt x="0" y="1042538"/>
                      <a:pt x="185102" y="843090"/>
                      <a:pt x="493239" y="687517"/>
                    </a:cubicBezTo>
                    <a:lnTo>
                      <a:pt x="548761" y="662063"/>
                    </a:lnTo>
                    <a:lnTo>
                      <a:pt x="561942" y="574895"/>
                    </a:lnTo>
                    <a:cubicBezTo>
                      <a:pt x="662648" y="246803"/>
                      <a:pt x="1098091" y="0"/>
                      <a:pt x="1620000" y="0"/>
                    </a:cubicBezTo>
                    <a:close/>
                  </a:path>
                </a:pathLst>
              </a:custGeom>
              <a:solidFill>
                <a:schemeClr val="accent3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smtClean="0">
                    <a:ln w="1905">
                      <a:noFill/>
                    </a:ln>
                    <a:solidFill>
                      <a:schemeClr val="accent3">
                        <a:lumMod val="75000"/>
                      </a:schemeClr>
                    </a:solidFill>
                    <a:effectLst>
                      <a:innerShdw blurRad="69850" dist="43180" dir="5400000">
                        <a:srgbClr val="000000">
                          <a:alpha val="65000"/>
                        </a:srgbClr>
                      </a:innerShdw>
                    </a:effectLst>
                  </a:rPr>
                  <a:t>Internet</a:t>
                </a:r>
                <a:endParaRPr lang="zh-CN" altLang="en-US" b="1">
                  <a:ln w="1905">
                    <a:noFill/>
                  </a:ln>
                  <a:solidFill>
                    <a:schemeClr val="accent3">
                      <a:lumMod val="75000"/>
                    </a:schemeClr>
                  </a:solidFill>
                  <a:effectLst>
                    <a:innerShdw blurRad="69850" dist="43180" dir="5400000">
                      <a:srgbClr val="000000">
                        <a:alpha val="65000"/>
                      </a:srgbClr>
                    </a:innerShdw>
                  </a:effectLst>
                </a:endParaRPr>
              </a:p>
            </p:txBody>
          </p:sp>
          <p:grpSp>
            <p:nvGrpSpPr>
              <p:cNvPr id="39" name="组合 38"/>
              <p:cNvGrpSpPr/>
              <p:nvPr/>
            </p:nvGrpSpPr>
            <p:grpSpPr>
              <a:xfrm>
                <a:off x="6084168" y="3805429"/>
                <a:ext cx="1440160" cy="749455"/>
                <a:chOff x="827584" y="3013148"/>
                <a:chExt cx="2736304" cy="1423964"/>
              </a:xfrm>
            </p:grpSpPr>
            <p:sp>
              <p:nvSpPr>
                <p:cNvPr id="40" name="矩形 39"/>
                <p:cNvSpPr/>
                <p:nvPr/>
              </p:nvSpPr>
              <p:spPr>
                <a:xfrm>
                  <a:off x="827584" y="3013148"/>
                  <a:ext cx="2736304" cy="1423964"/>
                </a:xfrm>
                <a:prstGeom prst="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41" name="直接连接符 40"/>
                <p:cNvCxnSpPr>
                  <a:stCxn id="40" idx="0"/>
                  <a:endCxn id="40" idx="2"/>
                </p:cNvCxnSpPr>
                <p:nvPr/>
              </p:nvCxnSpPr>
              <p:spPr>
                <a:xfrm>
                  <a:off x="2195736" y="3013148"/>
                  <a:ext cx="0" cy="1423964"/>
                </a:xfrm>
                <a:prstGeom prst="line">
                  <a:avLst/>
                </a:prstGeom>
                <a:ln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42" name="图片 41"/>
                <p:cNvPicPr>
                  <a:picLocks noChangeAspect="1"/>
                </p:cNvPicPr>
                <p:nvPr/>
              </p:nvPicPr>
              <p:blipFill>
                <a:blip r:embed="rId2" cstate="print"/>
                <a:stretch>
                  <a:fillRect/>
                </a:stretch>
              </p:blipFill>
              <p:spPr>
                <a:xfrm>
                  <a:off x="1135029" y="3096495"/>
                  <a:ext cx="815153" cy="1257270"/>
                </a:xfrm>
                <a:prstGeom prst="rect">
                  <a:avLst/>
                </a:prstGeom>
              </p:spPr>
            </p:pic>
            <p:pic>
              <p:nvPicPr>
                <p:cNvPr id="43" name="图片 42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>
                  <a:off x="2318205" y="3119517"/>
                  <a:ext cx="539543" cy="539543"/>
                </a:xfrm>
                <a:prstGeom prst="rect">
                  <a:avLst/>
                </a:prstGeom>
              </p:spPr>
            </p:pic>
            <p:pic>
              <p:nvPicPr>
                <p:cNvPr id="44" name="图片 43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2949201" y="3119517"/>
                  <a:ext cx="539543" cy="539543"/>
                </a:xfrm>
                <a:prstGeom prst="rect">
                  <a:avLst/>
                </a:prstGeom>
              </p:spPr>
            </p:pic>
            <p:pic>
              <p:nvPicPr>
                <p:cNvPr id="45" name="图片 44"/>
                <p:cNvPicPr>
                  <a:picLocks noChangeAspect="1"/>
                </p:cNvPicPr>
                <p:nvPr/>
              </p:nvPicPr>
              <p:blipFill>
                <a:blip r:embed="rId5" cstate="print"/>
                <a:stretch>
                  <a:fillRect/>
                </a:stretch>
              </p:blipFill>
              <p:spPr>
                <a:xfrm>
                  <a:off x="2318205" y="3820300"/>
                  <a:ext cx="539543" cy="539543"/>
                </a:xfrm>
                <a:prstGeom prst="rect">
                  <a:avLst/>
                </a:prstGeom>
              </p:spPr>
            </p:pic>
            <p:pic>
              <p:nvPicPr>
                <p:cNvPr id="46" name="图片 45"/>
                <p:cNvPicPr>
                  <a:picLocks noChangeAspect="1"/>
                </p:cNvPicPr>
                <p:nvPr/>
              </p:nvPicPr>
              <p:blipFill>
                <a:blip r:embed="rId6" cstate="print"/>
                <a:stretch>
                  <a:fillRect/>
                </a:stretch>
              </p:blipFill>
              <p:spPr>
                <a:xfrm>
                  <a:off x="2949201" y="3820300"/>
                  <a:ext cx="539543" cy="539543"/>
                </a:xfrm>
                <a:prstGeom prst="rect">
                  <a:avLst/>
                </a:prstGeom>
              </p:spPr>
            </p:pic>
          </p:grpSp>
          <p:cxnSp>
            <p:nvCxnSpPr>
              <p:cNvPr id="47" name="直接连接符 46"/>
              <p:cNvCxnSpPr/>
              <p:nvPr/>
            </p:nvCxnSpPr>
            <p:spPr>
              <a:xfrm flipV="1">
                <a:off x="6794375" y="3284039"/>
                <a:ext cx="0" cy="432048"/>
              </a:xfrm>
              <a:prstGeom prst="line">
                <a:avLst/>
              </a:prstGeom>
              <a:ln w="762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8" name="组合 47"/>
              <p:cNvGrpSpPr/>
              <p:nvPr/>
            </p:nvGrpSpPr>
            <p:grpSpPr>
              <a:xfrm>
                <a:off x="6136008" y="5306535"/>
                <a:ext cx="1469690" cy="568982"/>
                <a:chOff x="361971" y="5531434"/>
                <a:chExt cx="1469690" cy="568982"/>
              </a:xfrm>
            </p:grpSpPr>
            <p:pic>
              <p:nvPicPr>
                <p:cNvPr id="49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07138" y="5575202"/>
                  <a:ext cx="281409" cy="3587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0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70545" y="5575202"/>
                  <a:ext cx="281409" cy="3587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pic>
              <p:nvPicPr>
                <p:cNvPr id="51" name="Picture 2"/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468254" y="5575202"/>
                  <a:ext cx="281409" cy="35875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cxnSp>
              <p:nvCxnSpPr>
                <p:cNvPr id="52" name="直接连接符 51"/>
                <p:cNvCxnSpPr/>
                <p:nvPr/>
              </p:nvCxnSpPr>
              <p:spPr>
                <a:xfrm>
                  <a:off x="1192779" y="5754578"/>
                  <a:ext cx="230635" cy="0"/>
                </a:xfrm>
                <a:prstGeom prst="line">
                  <a:avLst/>
                </a:prstGeom>
                <a:ln w="38100">
                  <a:prstDash val="sysDot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3" name="矩形 52"/>
                <p:cNvSpPr/>
                <p:nvPr/>
              </p:nvSpPr>
              <p:spPr>
                <a:xfrm>
                  <a:off x="361971" y="5531434"/>
                  <a:ext cx="1469690" cy="568982"/>
                </a:xfrm>
                <a:prstGeom prst="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cxnSp>
            <p:nvCxnSpPr>
              <p:cNvPr id="54" name="直接连接符 53"/>
              <p:cNvCxnSpPr/>
              <p:nvPr/>
            </p:nvCxnSpPr>
            <p:spPr>
              <a:xfrm flipV="1">
                <a:off x="6785286" y="4644261"/>
                <a:ext cx="0" cy="432048"/>
              </a:xfrm>
              <a:prstGeom prst="line">
                <a:avLst/>
              </a:prstGeom>
              <a:ln w="76200">
                <a:prstDash val="sys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" name="组合 57"/>
            <p:cNvGrpSpPr/>
            <p:nvPr/>
          </p:nvGrpSpPr>
          <p:grpSpPr>
            <a:xfrm>
              <a:off x="2160523" y="4499678"/>
              <a:ext cx="757517" cy="865734"/>
              <a:chOff x="4822782" y="2996952"/>
              <a:chExt cx="1261386" cy="1441584"/>
            </a:xfrm>
          </p:grpSpPr>
          <p:pic>
            <p:nvPicPr>
              <p:cNvPr id="59" name="图片 5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2040" y="3140968"/>
                <a:ext cx="1024756" cy="341296"/>
              </a:xfrm>
              <a:prstGeom prst="rect">
                <a:avLst/>
              </a:prstGeom>
            </p:spPr>
          </p:pic>
          <p:pic>
            <p:nvPicPr>
              <p:cNvPr id="60" name="图片 5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2040" y="3572802"/>
                <a:ext cx="1024756" cy="341296"/>
              </a:xfrm>
              <a:prstGeom prst="rect">
                <a:avLst/>
              </a:prstGeom>
            </p:spPr>
          </p:pic>
          <p:pic>
            <p:nvPicPr>
              <p:cNvPr id="61" name="图片 60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2040" y="4004635"/>
                <a:ext cx="1024756" cy="341296"/>
              </a:xfrm>
              <a:prstGeom prst="rect">
                <a:avLst/>
              </a:prstGeom>
            </p:spPr>
          </p:pic>
          <p:sp>
            <p:nvSpPr>
              <p:cNvPr id="62" name="矩形 61"/>
              <p:cNvSpPr/>
              <p:nvPr/>
            </p:nvSpPr>
            <p:spPr>
              <a:xfrm>
                <a:off x="4822782" y="2996952"/>
                <a:ext cx="1261386" cy="1441584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3" name="矩形 62"/>
            <p:cNvSpPr/>
            <p:nvPr/>
          </p:nvSpPr>
          <p:spPr>
            <a:xfrm flipH="1">
              <a:off x="1740660" y="4235772"/>
              <a:ext cx="1524542" cy="27700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安全态势感知平台</a:t>
              </a:r>
              <a:endPara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66" name="组合 65"/>
            <p:cNvGrpSpPr/>
            <p:nvPr/>
          </p:nvGrpSpPr>
          <p:grpSpPr>
            <a:xfrm>
              <a:off x="5162466" y="4586166"/>
              <a:ext cx="757517" cy="865734"/>
              <a:chOff x="4822782" y="2996952"/>
              <a:chExt cx="1261386" cy="1441584"/>
            </a:xfrm>
          </p:grpSpPr>
          <p:pic>
            <p:nvPicPr>
              <p:cNvPr id="67" name="图片 6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2040" y="3140968"/>
                <a:ext cx="1024756" cy="341296"/>
              </a:xfrm>
              <a:prstGeom prst="rect">
                <a:avLst/>
              </a:prstGeom>
            </p:spPr>
          </p:pic>
          <p:pic>
            <p:nvPicPr>
              <p:cNvPr id="68" name="图片 6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2040" y="3572802"/>
                <a:ext cx="1024756" cy="341296"/>
              </a:xfrm>
              <a:prstGeom prst="rect">
                <a:avLst/>
              </a:prstGeom>
            </p:spPr>
          </p:pic>
          <p:pic>
            <p:nvPicPr>
              <p:cNvPr id="69" name="图片 6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2040" y="4004635"/>
                <a:ext cx="1024756" cy="341296"/>
              </a:xfrm>
              <a:prstGeom prst="rect">
                <a:avLst/>
              </a:prstGeom>
            </p:spPr>
          </p:pic>
          <p:sp>
            <p:nvSpPr>
              <p:cNvPr id="70" name="矩形 69"/>
              <p:cNvSpPr/>
              <p:nvPr/>
            </p:nvSpPr>
            <p:spPr>
              <a:xfrm>
                <a:off x="4822782" y="2996952"/>
                <a:ext cx="1261386" cy="1441584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1" name="矩形 70"/>
            <p:cNvSpPr/>
            <p:nvPr/>
          </p:nvSpPr>
          <p:spPr>
            <a:xfrm flipH="1">
              <a:off x="4745912" y="4322260"/>
              <a:ext cx="1522694" cy="285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安全态势感知平台</a:t>
              </a:r>
              <a:endPara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72" name="组合 71"/>
            <p:cNvGrpSpPr/>
            <p:nvPr/>
          </p:nvGrpSpPr>
          <p:grpSpPr>
            <a:xfrm>
              <a:off x="8170458" y="4661907"/>
              <a:ext cx="757517" cy="865734"/>
              <a:chOff x="4822782" y="2996952"/>
              <a:chExt cx="1261386" cy="1441584"/>
            </a:xfrm>
          </p:grpSpPr>
          <p:pic>
            <p:nvPicPr>
              <p:cNvPr id="73" name="图片 7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2040" y="3140968"/>
                <a:ext cx="1024756" cy="341296"/>
              </a:xfrm>
              <a:prstGeom prst="rect">
                <a:avLst/>
              </a:prstGeom>
            </p:spPr>
          </p:pic>
          <p:pic>
            <p:nvPicPr>
              <p:cNvPr id="74" name="图片 7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2040" y="3572802"/>
                <a:ext cx="1024756" cy="341296"/>
              </a:xfrm>
              <a:prstGeom prst="rect">
                <a:avLst/>
              </a:prstGeom>
            </p:spPr>
          </p:pic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932040" y="4004635"/>
                <a:ext cx="1024756" cy="341296"/>
              </a:xfrm>
              <a:prstGeom prst="rect">
                <a:avLst/>
              </a:prstGeom>
            </p:spPr>
          </p:pic>
          <p:sp>
            <p:nvSpPr>
              <p:cNvPr id="76" name="矩形 75"/>
              <p:cNvSpPr/>
              <p:nvPr/>
            </p:nvSpPr>
            <p:spPr>
              <a:xfrm>
                <a:off x="4822782" y="2996952"/>
                <a:ext cx="1261386" cy="1441584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5"/>
              </a:lnRef>
              <a:fillRef idx="1">
                <a:schemeClr val="lt1"/>
              </a:fillRef>
              <a:effectRef idx="0">
                <a:schemeClr val="accent5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矩形 76"/>
            <p:cNvSpPr/>
            <p:nvPr/>
          </p:nvSpPr>
          <p:spPr>
            <a:xfrm flipH="1">
              <a:off x="7812359" y="4384908"/>
              <a:ext cx="1562985" cy="285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安全态势感知平台</a:t>
              </a:r>
              <a:endPara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79" name="肘形连接符 78"/>
            <p:cNvCxnSpPr>
              <a:stCxn id="6" idx="3"/>
              <a:endCxn id="62" idx="1"/>
            </p:cNvCxnSpPr>
            <p:nvPr/>
          </p:nvCxnSpPr>
          <p:spPr>
            <a:xfrm>
              <a:off x="1547664" y="4613960"/>
              <a:ext cx="612859" cy="318585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肘形连接符 80"/>
            <p:cNvCxnSpPr>
              <a:stCxn id="19" idx="3"/>
              <a:endCxn id="62" idx="2"/>
            </p:cNvCxnSpPr>
            <p:nvPr/>
          </p:nvCxnSpPr>
          <p:spPr>
            <a:xfrm flipV="1">
              <a:off x="1629034" y="5365412"/>
              <a:ext cx="910248" cy="659417"/>
            </a:xfrm>
            <a:prstGeom prst="bentConnector2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肘形连接符 82"/>
            <p:cNvCxnSpPr>
              <a:stCxn id="23" idx="3"/>
              <a:endCxn id="70" idx="1"/>
            </p:cNvCxnSpPr>
            <p:nvPr/>
          </p:nvCxnSpPr>
          <p:spPr>
            <a:xfrm>
              <a:off x="4567319" y="4613960"/>
              <a:ext cx="595147" cy="405073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肘形连接符 84"/>
            <p:cNvCxnSpPr>
              <a:stCxn id="36" idx="3"/>
              <a:endCxn id="70" idx="2"/>
            </p:cNvCxnSpPr>
            <p:nvPr/>
          </p:nvCxnSpPr>
          <p:spPr>
            <a:xfrm flipV="1">
              <a:off x="4648689" y="5451900"/>
              <a:ext cx="892536" cy="572929"/>
            </a:xfrm>
            <a:prstGeom prst="bentConnector2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肘形连接符 86"/>
            <p:cNvCxnSpPr>
              <a:stCxn id="53" idx="3"/>
              <a:endCxn id="76" idx="2"/>
            </p:cNvCxnSpPr>
            <p:nvPr/>
          </p:nvCxnSpPr>
          <p:spPr>
            <a:xfrm flipV="1">
              <a:off x="7668344" y="5527641"/>
              <a:ext cx="880873" cy="497188"/>
            </a:xfrm>
            <a:prstGeom prst="bentConnector2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肘形连接符 88"/>
            <p:cNvCxnSpPr>
              <a:stCxn id="40" idx="3"/>
              <a:endCxn id="76" idx="1"/>
            </p:cNvCxnSpPr>
            <p:nvPr/>
          </p:nvCxnSpPr>
          <p:spPr>
            <a:xfrm>
              <a:off x="7586974" y="4613960"/>
              <a:ext cx="583484" cy="480814"/>
            </a:xfrm>
            <a:prstGeom prst="bentConnector3">
              <a:avLst/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1" name="矩形 90"/>
            <p:cNvSpPr/>
            <p:nvPr/>
          </p:nvSpPr>
          <p:spPr>
            <a:xfrm flipH="1">
              <a:off x="3670082" y="1268760"/>
              <a:ext cx="1492382" cy="285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安全态势感知平台</a:t>
              </a:r>
              <a:endPara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102" name="组合 101"/>
            <p:cNvGrpSpPr/>
            <p:nvPr/>
          </p:nvGrpSpPr>
          <p:grpSpPr>
            <a:xfrm>
              <a:off x="3492049" y="1571630"/>
              <a:ext cx="1714369" cy="998747"/>
              <a:chOff x="2988335" y="1145395"/>
              <a:chExt cx="2966476" cy="1728192"/>
            </a:xfrm>
          </p:grpSpPr>
          <p:sp>
            <p:nvSpPr>
              <p:cNvPr id="90" name="矩形 89"/>
              <p:cNvSpPr/>
              <p:nvPr/>
            </p:nvSpPr>
            <p:spPr>
              <a:xfrm>
                <a:off x="2988335" y="1145395"/>
                <a:ext cx="2966476" cy="1728192"/>
              </a:xfrm>
              <a:prstGeom prst="rect">
                <a:avLst/>
              </a:prstGeom>
              <a:noFill/>
              <a:ln>
                <a:prstDash val="lgDash"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3140735" y="1232366"/>
                <a:ext cx="1285251" cy="1503784"/>
                <a:chOff x="4796408" y="3149352"/>
                <a:chExt cx="1285251" cy="1503784"/>
              </a:xfrm>
            </p:grpSpPr>
            <p:pic>
              <p:nvPicPr>
                <p:cNvPr id="93" name="图片 92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932040" y="3304157"/>
                  <a:ext cx="1024756" cy="341296"/>
                </a:xfrm>
                <a:prstGeom prst="rect">
                  <a:avLst/>
                </a:prstGeom>
              </p:spPr>
            </p:pic>
            <p:pic>
              <p:nvPicPr>
                <p:cNvPr id="94" name="图片 93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932040" y="3735991"/>
                  <a:ext cx="1024756" cy="341296"/>
                </a:xfrm>
                <a:prstGeom prst="rect">
                  <a:avLst/>
                </a:prstGeom>
              </p:spPr>
            </p:pic>
            <p:pic>
              <p:nvPicPr>
                <p:cNvPr id="95" name="图片 94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4932040" y="4167824"/>
                  <a:ext cx="1024756" cy="341296"/>
                </a:xfrm>
                <a:prstGeom prst="rect">
                  <a:avLst/>
                </a:prstGeom>
              </p:spPr>
            </p:pic>
            <p:sp>
              <p:nvSpPr>
                <p:cNvPr id="96" name="矩形 95"/>
                <p:cNvSpPr/>
                <p:nvPr/>
              </p:nvSpPr>
              <p:spPr>
                <a:xfrm>
                  <a:off x="4796408" y="3149352"/>
                  <a:ext cx="1285251" cy="1503784"/>
                </a:xfrm>
                <a:prstGeom prst="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grpSp>
            <p:nvGrpSpPr>
              <p:cNvPr id="97" name="组合 96"/>
              <p:cNvGrpSpPr/>
              <p:nvPr/>
            </p:nvGrpSpPr>
            <p:grpSpPr>
              <a:xfrm>
                <a:off x="4532067" y="1232366"/>
                <a:ext cx="1285251" cy="1503784"/>
                <a:chOff x="6234059" y="3162510"/>
                <a:chExt cx="1285251" cy="1503784"/>
              </a:xfrm>
            </p:grpSpPr>
            <p:pic>
              <p:nvPicPr>
                <p:cNvPr id="98" name="图片 97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369691" y="3317315"/>
                  <a:ext cx="1024756" cy="341296"/>
                </a:xfrm>
                <a:prstGeom prst="rect">
                  <a:avLst/>
                </a:prstGeom>
              </p:spPr>
            </p:pic>
            <p:pic>
              <p:nvPicPr>
                <p:cNvPr id="99" name="图片 98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369691" y="3749149"/>
                  <a:ext cx="1024756" cy="341296"/>
                </a:xfrm>
                <a:prstGeom prst="rect">
                  <a:avLst/>
                </a:prstGeom>
              </p:spPr>
            </p:pic>
            <p:pic>
              <p:nvPicPr>
                <p:cNvPr id="100" name="图片 99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6369691" y="4180982"/>
                  <a:ext cx="1024756" cy="341296"/>
                </a:xfrm>
                <a:prstGeom prst="rect">
                  <a:avLst/>
                </a:prstGeom>
              </p:spPr>
            </p:pic>
            <p:sp>
              <p:nvSpPr>
                <p:cNvPr id="101" name="矩形 100"/>
                <p:cNvSpPr/>
                <p:nvPr/>
              </p:nvSpPr>
              <p:spPr>
                <a:xfrm>
                  <a:off x="6234059" y="3162510"/>
                  <a:ext cx="1285251" cy="1503784"/>
                </a:xfrm>
                <a:prstGeom prst="rect">
                  <a:avLst/>
                </a:prstGeom>
                <a:noFill/>
                <a:ln>
                  <a:prstDash val="lgDash"/>
                </a:ln>
              </p:spPr>
              <p:style>
                <a:lnRef idx="2">
                  <a:schemeClr val="accent5"/>
                </a:lnRef>
                <a:fillRef idx="1">
                  <a:schemeClr val="lt1"/>
                </a:fillRef>
                <a:effectRef idx="0">
                  <a:schemeClr val="accent5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</p:grpSp>
        <p:cxnSp>
          <p:nvCxnSpPr>
            <p:cNvPr id="104" name="肘形连接符 103"/>
            <p:cNvCxnSpPr>
              <a:stCxn id="62" idx="0"/>
              <a:endCxn id="90" idx="2"/>
            </p:cNvCxnSpPr>
            <p:nvPr/>
          </p:nvCxnSpPr>
          <p:spPr>
            <a:xfrm rot="5400000" flipH="1" flipV="1">
              <a:off x="2479608" y="2630052"/>
              <a:ext cx="1929301" cy="1809952"/>
            </a:xfrm>
            <a:prstGeom prst="bentConnector3">
              <a:avLst>
                <a:gd name="adj1" fmla="val 79775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肘形连接符 106"/>
            <p:cNvCxnSpPr>
              <a:stCxn id="71" idx="2"/>
              <a:endCxn id="90" idx="2"/>
            </p:cNvCxnSpPr>
            <p:nvPr/>
          </p:nvCxnSpPr>
          <p:spPr>
            <a:xfrm rot="5400000" flipH="1">
              <a:off x="3909522" y="3010089"/>
              <a:ext cx="2037446" cy="1158024"/>
            </a:xfrm>
            <a:prstGeom prst="bentConnector3">
              <a:avLst>
                <a:gd name="adj1" fmla="val -11567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肘形连接符 109"/>
            <p:cNvCxnSpPr>
              <a:stCxn id="76" idx="0"/>
              <a:endCxn id="90" idx="2"/>
            </p:cNvCxnSpPr>
            <p:nvPr/>
          </p:nvCxnSpPr>
          <p:spPr>
            <a:xfrm rot="16200000" flipV="1">
              <a:off x="5403461" y="1516150"/>
              <a:ext cx="2091530" cy="4199983"/>
            </a:xfrm>
            <a:prstGeom prst="bentConnector3">
              <a:avLst>
                <a:gd name="adj1" fmla="val 81388"/>
              </a:avLst>
            </a:prstGeom>
            <a:ln w="28575"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9" name="组 4"/>
            <p:cNvGrpSpPr/>
            <p:nvPr/>
          </p:nvGrpSpPr>
          <p:grpSpPr>
            <a:xfrm>
              <a:off x="6414411" y="962102"/>
              <a:ext cx="2206752" cy="899568"/>
              <a:chOff x="344506" y="496262"/>
              <a:chExt cx="2612358" cy="1048804"/>
            </a:xfrm>
          </p:grpSpPr>
          <p:sp>
            <p:nvSpPr>
              <p:cNvPr id="120" name="Cloud 30"/>
              <p:cNvSpPr/>
              <p:nvPr/>
            </p:nvSpPr>
            <p:spPr>
              <a:xfrm>
                <a:off x="344506" y="695844"/>
                <a:ext cx="2612358" cy="827261"/>
              </a:xfrm>
              <a:prstGeom prst="cloud">
                <a:avLst/>
              </a:prstGeom>
              <a:solidFill>
                <a:schemeClr val="bg2">
                  <a:lumMod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285750" indent="-285750">
                  <a:buFont typeface="Arial" pitchFamily="34" charset="0"/>
                  <a:buChar char="•"/>
                </a:pPr>
                <a:endParaRPr lang="zh-CN" altLang="en-US" sz="1200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21" name="组 6"/>
              <p:cNvGrpSpPr/>
              <p:nvPr/>
            </p:nvGrpSpPr>
            <p:grpSpPr>
              <a:xfrm>
                <a:off x="808347" y="561728"/>
                <a:ext cx="1103940" cy="792956"/>
                <a:chOff x="3511292" y="2601999"/>
                <a:chExt cx="1462605" cy="1034861"/>
              </a:xfrm>
            </p:grpSpPr>
            <p:pic>
              <p:nvPicPr>
                <p:cNvPr id="123" name="内容占位符 6"/>
                <p:cNvPicPr>
                  <a:picLocks noChangeAspect="1"/>
                </p:cNvPicPr>
                <p:nvPr/>
              </p:nvPicPr>
              <p:blipFill>
                <a:blip r:embed="rId10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3552561" y="2607545"/>
                  <a:ext cx="735960" cy="661451"/>
                </a:xfrm>
                <a:prstGeom prst="rect">
                  <a:avLst/>
                </a:prstGeom>
              </p:spPr>
            </p:pic>
            <p:pic>
              <p:nvPicPr>
                <p:cNvPr id="124" name="内容占位符 6"/>
                <p:cNvPicPr>
                  <a:picLocks noChangeAspect="1"/>
                </p:cNvPicPr>
                <p:nvPr/>
              </p:nvPicPr>
              <p:blipFill>
                <a:blip r:embed="rId10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180421" y="2601999"/>
                  <a:ext cx="735960" cy="661451"/>
                </a:xfrm>
                <a:prstGeom prst="rect">
                  <a:avLst/>
                </a:prstGeom>
              </p:spPr>
            </p:pic>
            <p:pic>
              <p:nvPicPr>
                <p:cNvPr id="125" name="内容占位符 6"/>
                <p:cNvPicPr>
                  <a:picLocks noChangeAspect="1"/>
                </p:cNvPicPr>
                <p:nvPr/>
              </p:nvPicPr>
              <p:blipFill>
                <a:blip r:embed="rId10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3511292" y="2797053"/>
                  <a:ext cx="735960" cy="661451"/>
                </a:xfrm>
                <a:prstGeom prst="rect">
                  <a:avLst/>
                </a:prstGeom>
              </p:spPr>
            </p:pic>
            <p:pic>
              <p:nvPicPr>
                <p:cNvPr id="126" name="内容占位符 6"/>
                <p:cNvPicPr>
                  <a:picLocks noChangeAspect="1"/>
                </p:cNvPicPr>
                <p:nvPr/>
              </p:nvPicPr>
              <p:blipFill>
                <a:blip r:embed="rId10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4237937" y="2843904"/>
                  <a:ext cx="735960" cy="661451"/>
                </a:xfrm>
                <a:prstGeom prst="rect">
                  <a:avLst/>
                </a:prstGeom>
              </p:spPr>
            </p:pic>
            <p:pic>
              <p:nvPicPr>
                <p:cNvPr id="127" name="内容占位符 6"/>
                <p:cNvPicPr>
                  <a:picLocks noChangeAspect="1"/>
                </p:cNvPicPr>
                <p:nvPr/>
              </p:nvPicPr>
              <p:blipFill>
                <a:blip r:embed="rId10" cstate="screen">
                  <a:duotone>
                    <a:schemeClr val="accent1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>
                <a:xfrm>
                  <a:off x="3879272" y="2975409"/>
                  <a:ext cx="735960" cy="661451"/>
                </a:xfrm>
                <a:prstGeom prst="rect">
                  <a:avLst/>
                </a:prstGeom>
              </p:spPr>
            </p:pic>
          </p:grpSp>
          <p:pic>
            <p:nvPicPr>
              <p:cNvPr id="122" name="图片 121"/>
              <p:cNvPicPr>
                <a:picLocks noChangeAspect="1"/>
              </p:cNvPicPr>
              <p:nvPr/>
            </p:nvPicPr>
            <p:blipFill>
              <a:blip r:embed="rId11" cstate="print">
                <a:duotone>
                  <a:schemeClr val="accent5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774482" y="496262"/>
                <a:ext cx="1048805" cy="1048804"/>
              </a:xfrm>
              <a:prstGeom prst="rect">
                <a:avLst/>
              </a:prstGeom>
            </p:spPr>
          </p:pic>
        </p:grpSp>
        <p:sp>
          <p:nvSpPr>
            <p:cNvPr id="128" name="矩形 127"/>
            <p:cNvSpPr/>
            <p:nvPr/>
          </p:nvSpPr>
          <p:spPr>
            <a:xfrm flipH="1">
              <a:off x="6708001" y="758933"/>
              <a:ext cx="1800324" cy="2855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200" dirty="0" smtClean="0">
                  <a:solidFill>
                    <a:srgbClr val="C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安全态势感知云中心</a:t>
              </a:r>
              <a:endParaRPr lang="zh-CN" altLang="en-US" sz="1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9" name="肘形连接符 128"/>
            <p:cNvCxnSpPr>
              <a:stCxn id="90" idx="3"/>
              <a:endCxn id="120" idx="1"/>
            </p:cNvCxnSpPr>
            <p:nvPr/>
          </p:nvCxnSpPr>
          <p:spPr>
            <a:xfrm flipV="1">
              <a:off x="5206418" y="1842078"/>
              <a:ext cx="2311369" cy="228926"/>
            </a:xfrm>
            <a:prstGeom prst="bentConnector2">
              <a:avLst/>
            </a:prstGeom>
            <a:ln w="28575"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9" name="标题 3"/>
          <p:cNvSpPr txBox="1">
            <a:spLocks/>
          </p:cNvSpPr>
          <p:nvPr/>
        </p:nvSpPr>
        <p:spPr>
          <a:xfrm>
            <a:off x="214282" y="142852"/>
            <a:ext cx="7526070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 smtClean="0"/>
              <a:t>部署模式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3769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7"/>
          <p:cNvSpPr>
            <a:spLocks noGrp="1"/>
          </p:cNvSpPr>
          <p:nvPr>
            <p:ph idx="1"/>
          </p:nvPr>
        </p:nvSpPr>
        <p:spPr>
          <a:xfrm>
            <a:off x="323528" y="836712"/>
            <a:ext cx="8401080" cy="400110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zh-CN" altLang="en-US" sz="2000" b="1" dirty="0"/>
              <a:t>平台效果</a:t>
            </a:r>
            <a:r>
              <a:rPr lang="zh-CN" altLang="en-US" sz="2000" b="1" dirty="0" smtClean="0"/>
              <a:t>展示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268760"/>
            <a:ext cx="9143999" cy="50179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标题 3"/>
          <p:cNvSpPr txBox="1">
            <a:spLocks/>
          </p:cNvSpPr>
          <p:nvPr/>
        </p:nvSpPr>
        <p:spPr>
          <a:xfrm>
            <a:off x="214282" y="142852"/>
            <a:ext cx="7526070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态势感知</a:t>
            </a:r>
            <a:r>
              <a:rPr lang="en-US" altLang="zh-CN" dirty="0"/>
              <a:t>—</a:t>
            </a:r>
            <a:r>
              <a:rPr lang="zh-CN" altLang="en-US" dirty="0"/>
              <a:t>平台效果展示</a:t>
            </a:r>
          </a:p>
        </p:txBody>
      </p:sp>
    </p:spTree>
    <p:extLst>
      <p:ext uri="{BB962C8B-B14F-4D97-AF65-F5344CB8AC3E}">
        <p14:creationId xmlns:p14="http://schemas.microsoft.com/office/powerpoint/2010/main" val="1099535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21940" y="836712"/>
            <a:ext cx="8748464" cy="400110"/>
          </a:xfrm>
        </p:spPr>
        <p:txBody>
          <a:bodyPr>
            <a:spAutoFit/>
          </a:bodyPr>
          <a:lstStyle/>
          <a:p>
            <a:pPr marL="0" lvl="1" indent="0">
              <a:buNone/>
            </a:pPr>
            <a:r>
              <a:rPr lang="zh-CN" altLang="en-US" sz="2000" b="1" dirty="0"/>
              <a:t>攻击者</a:t>
            </a:r>
            <a:r>
              <a:rPr lang="zh-CN" altLang="en-US" sz="2000" b="1" dirty="0" smtClean="0"/>
              <a:t>追踪</a:t>
            </a:r>
            <a:endParaRPr lang="en-US" altLang="zh-CN" sz="2000" b="1" dirty="0"/>
          </a:p>
        </p:txBody>
      </p:sp>
      <p:pic>
        <p:nvPicPr>
          <p:cNvPr id="5" name="Picture 2" descr="C:\Users\TimonWang\Desktop\山大交流材料\山大交流\态势感知攻击路径展示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64327"/>
            <a:ext cx="9143999" cy="5020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标题 1"/>
          <p:cNvSpPr txBox="1">
            <a:spLocks/>
          </p:cNvSpPr>
          <p:nvPr/>
        </p:nvSpPr>
        <p:spPr>
          <a:xfrm>
            <a:off x="-1332656" y="1628800"/>
            <a:ext cx="8877622" cy="570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endParaRPr lang="zh-CN" altLang="en-US" sz="3200" dirty="0"/>
          </a:p>
        </p:txBody>
      </p:sp>
      <p:sp>
        <p:nvSpPr>
          <p:cNvPr id="6" name="标题 3"/>
          <p:cNvSpPr txBox="1">
            <a:spLocks/>
          </p:cNvSpPr>
          <p:nvPr/>
        </p:nvSpPr>
        <p:spPr>
          <a:xfrm>
            <a:off x="214282" y="142852"/>
            <a:ext cx="7526070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dirty="0"/>
              <a:t>态势感知</a:t>
            </a:r>
            <a:r>
              <a:rPr lang="en-US" altLang="zh-CN" dirty="0"/>
              <a:t>—</a:t>
            </a:r>
            <a:r>
              <a:rPr lang="zh-CN" altLang="en-US" dirty="0"/>
              <a:t>攻击者跟踪</a:t>
            </a:r>
          </a:p>
        </p:txBody>
      </p:sp>
    </p:spTree>
    <p:extLst>
      <p:ext uri="{BB962C8B-B14F-4D97-AF65-F5344CB8AC3E}">
        <p14:creationId xmlns:p14="http://schemas.microsoft.com/office/powerpoint/2010/main" val="1390657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067944" y="1044461"/>
            <a:ext cx="4896543" cy="24929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超过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万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家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公司被黑泄漏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3141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家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公司公开确认信息被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窃取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81.9%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案例里，攻击者仅需要几分钟就可以的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手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9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8% 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的案例里，攻击者可以在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24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内获取数据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……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	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—《</a:t>
            </a: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400" b="1" dirty="0" smtClean="0">
                <a:latin typeface="微软雅黑" pitchFamily="34" charset="-122"/>
                <a:ea typeface="微软雅黑" pitchFamily="34" charset="-122"/>
              </a:rPr>
              <a:t>DBIR</a:t>
            </a:r>
            <a:r>
              <a:rPr lang="en-US" altLang="zh-CN" sz="1400" dirty="0" smtClean="0">
                <a:latin typeface="微软雅黑" pitchFamily="34" charset="-122"/>
                <a:ea typeface="微软雅黑" pitchFamily="34" charset="-122"/>
              </a:rPr>
              <a:t>》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95536" y="1044461"/>
            <a:ext cx="316835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2015 - Kaspersky (</a:t>
            </a:r>
            <a:r>
              <a:rPr lang="en-US" altLang="zh-CN" sz="1600" dirty="0" err="1">
                <a:latin typeface="微软雅黑" pitchFamily="34" charset="-122"/>
                <a:ea typeface="微软雅黑" pitchFamily="34" charset="-122"/>
              </a:rPr>
              <a:t>Duqu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2.0) 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2015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 Hacking Team 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2014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– SONY 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2014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 APPLE 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2014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 JP MORGAN CHASE 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2014 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 Target 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7978" y="4201534"/>
            <a:ext cx="4968044" cy="196377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标题 3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405828"/>
          </a:xfrm>
        </p:spPr>
        <p:txBody>
          <a:bodyPr/>
          <a:lstStyle/>
          <a:p>
            <a:r>
              <a:rPr lang="zh-CN" altLang="en-US" dirty="0" smtClean="0"/>
              <a:t>当前网络威胁形势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967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3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405828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889632" y="1656722"/>
            <a:ext cx="5364736" cy="3544556"/>
            <a:chOff x="1727544" y="1196752"/>
            <a:chExt cx="5364736" cy="3544556"/>
          </a:xfrm>
        </p:grpSpPr>
        <p:sp>
          <p:nvSpPr>
            <p:cNvPr id="22" name="object 4"/>
            <p:cNvSpPr/>
            <p:nvPr/>
          </p:nvSpPr>
          <p:spPr>
            <a:xfrm>
              <a:off x="2411760" y="1196752"/>
              <a:ext cx="4680520" cy="567682"/>
            </a:xfrm>
            <a:custGeom>
              <a:avLst/>
              <a:gdLst/>
              <a:ahLst/>
              <a:cxnLst/>
              <a:rect l="l" t="t" r="r" b="b"/>
              <a:pathLst>
                <a:path w="3400425" h="422275">
                  <a:moveTo>
                    <a:pt x="3361563" y="0"/>
                  </a:moveTo>
                  <a:lnTo>
                    <a:pt x="34304" y="225"/>
                  </a:lnTo>
                  <a:lnTo>
                    <a:pt x="2652" y="24445"/>
                  </a:lnTo>
                  <a:lnTo>
                    <a:pt x="0" y="38481"/>
                  </a:lnTo>
                  <a:lnTo>
                    <a:pt x="225" y="387843"/>
                  </a:lnTo>
                  <a:lnTo>
                    <a:pt x="4300" y="401326"/>
                  </a:lnTo>
                  <a:lnTo>
                    <a:pt x="12712" y="412216"/>
                  </a:lnTo>
                  <a:lnTo>
                    <a:pt x="24445" y="419495"/>
                  </a:lnTo>
                  <a:lnTo>
                    <a:pt x="38481" y="422148"/>
                  </a:lnTo>
                  <a:lnTo>
                    <a:pt x="3365739" y="421922"/>
                  </a:lnTo>
                  <a:lnTo>
                    <a:pt x="3379222" y="417847"/>
                  </a:lnTo>
                  <a:lnTo>
                    <a:pt x="3390112" y="409435"/>
                  </a:lnTo>
                  <a:lnTo>
                    <a:pt x="3397391" y="397702"/>
                  </a:lnTo>
                  <a:lnTo>
                    <a:pt x="3400043" y="383667"/>
                  </a:lnTo>
                  <a:lnTo>
                    <a:pt x="3399818" y="34304"/>
                  </a:lnTo>
                  <a:lnTo>
                    <a:pt x="3395743" y="20821"/>
                  </a:lnTo>
                  <a:lnTo>
                    <a:pt x="3387331" y="9931"/>
                  </a:lnTo>
                  <a:lnTo>
                    <a:pt x="3375598" y="2652"/>
                  </a:lnTo>
                  <a:lnTo>
                    <a:pt x="336156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4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网络安全威胁现状</a:t>
              </a:r>
              <a:endParaRPr lang="zh-CN" altLang="en-US" sz="24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4" name="object 6"/>
            <p:cNvSpPr/>
            <p:nvPr/>
          </p:nvSpPr>
          <p:spPr>
            <a:xfrm>
              <a:off x="2411760" y="2190411"/>
              <a:ext cx="4680520" cy="565972"/>
            </a:xfrm>
            <a:custGeom>
              <a:avLst/>
              <a:gdLst/>
              <a:ahLst/>
              <a:cxnLst/>
              <a:rect l="l" t="t" r="r" b="b"/>
              <a:pathLst>
                <a:path w="3400425" h="421005">
                  <a:moveTo>
                    <a:pt x="3361690" y="0"/>
                  </a:moveTo>
                  <a:lnTo>
                    <a:pt x="34370" y="203"/>
                  </a:lnTo>
                  <a:lnTo>
                    <a:pt x="2651" y="24292"/>
                  </a:lnTo>
                  <a:lnTo>
                    <a:pt x="0" y="38353"/>
                  </a:lnTo>
                  <a:lnTo>
                    <a:pt x="203" y="386253"/>
                  </a:lnTo>
                  <a:lnTo>
                    <a:pt x="4209" y="399779"/>
                  </a:lnTo>
                  <a:lnTo>
                    <a:pt x="12575" y="410688"/>
                  </a:lnTo>
                  <a:lnTo>
                    <a:pt x="24292" y="417972"/>
                  </a:lnTo>
                  <a:lnTo>
                    <a:pt x="38353" y="420624"/>
                  </a:lnTo>
                  <a:lnTo>
                    <a:pt x="3365673" y="420420"/>
                  </a:lnTo>
                  <a:lnTo>
                    <a:pt x="3379199" y="416414"/>
                  </a:lnTo>
                  <a:lnTo>
                    <a:pt x="3390108" y="408048"/>
                  </a:lnTo>
                  <a:lnTo>
                    <a:pt x="3397392" y="396331"/>
                  </a:lnTo>
                  <a:lnTo>
                    <a:pt x="3400043" y="382269"/>
                  </a:lnTo>
                  <a:lnTo>
                    <a:pt x="3399840" y="34370"/>
                  </a:lnTo>
                  <a:lnTo>
                    <a:pt x="3395834" y="20844"/>
                  </a:lnTo>
                  <a:lnTo>
                    <a:pt x="3387468" y="9935"/>
                  </a:lnTo>
                  <a:lnTo>
                    <a:pt x="3375751" y="2651"/>
                  </a:lnTo>
                  <a:lnTo>
                    <a:pt x="336169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0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 大数据与网络安全</a:t>
              </a:r>
              <a:endParaRPr lang="zh-CN" altLang="en-US" sz="2000" spc="19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6" name="object 8"/>
            <p:cNvSpPr/>
            <p:nvPr/>
          </p:nvSpPr>
          <p:spPr>
            <a:xfrm>
              <a:off x="2411760" y="3182019"/>
              <a:ext cx="4680520" cy="565972"/>
            </a:xfrm>
            <a:custGeom>
              <a:avLst/>
              <a:gdLst/>
              <a:ahLst/>
              <a:cxnLst/>
              <a:rect l="l" t="t" r="r" b="b"/>
              <a:pathLst>
                <a:path w="3400425" h="421004">
                  <a:moveTo>
                    <a:pt x="3361690" y="0"/>
                  </a:moveTo>
                  <a:lnTo>
                    <a:pt x="34370" y="203"/>
                  </a:lnTo>
                  <a:lnTo>
                    <a:pt x="2651" y="24292"/>
                  </a:lnTo>
                  <a:lnTo>
                    <a:pt x="0" y="38353"/>
                  </a:lnTo>
                  <a:lnTo>
                    <a:pt x="203" y="386253"/>
                  </a:lnTo>
                  <a:lnTo>
                    <a:pt x="4209" y="399779"/>
                  </a:lnTo>
                  <a:lnTo>
                    <a:pt x="12575" y="410688"/>
                  </a:lnTo>
                  <a:lnTo>
                    <a:pt x="24292" y="417972"/>
                  </a:lnTo>
                  <a:lnTo>
                    <a:pt x="38353" y="420624"/>
                  </a:lnTo>
                  <a:lnTo>
                    <a:pt x="3365673" y="420420"/>
                  </a:lnTo>
                  <a:lnTo>
                    <a:pt x="3379199" y="416414"/>
                  </a:lnTo>
                  <a:lnTo>
                    <a:pt x="3390108" y="408048"/>
                  </a:lnTo>
                  <a:lnTo>
                    <a:pt x="3397392" y="396331"/>
                  </a:lnTo>
                  <a:lnTo>
                    <a:pt x="3400043" y="382270"/>
                  </a:lnTo>
                  <a:lnTo>
                    <a:pt x="3399840" y="34370"/>
                  </a:lnTo>
                  <a:lnTo>
                    <a:pt x="3395834" y="20844"/>
                  </a:lnTo>
                  <a:lnTo>
                    <a:pt x="3387468" y="9935"/>
                  </a:lnTo>
                  <a:lnTo>
                    <a:pt x="3375751" y="2651"/>
                  </a:lnTo>
                  <a:lnTo>
                    <a:pt x="336169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0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安全</a:t>
              </a:r>
              <a:r>
                <a:rPr lang="zh-CN" altLang="en-US" sz="2000" spc="19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态势</a:t>
              </a:r>
              <a:r>
                <a:rPr lang="zh-CN" altLang="en-US" sz="20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感知结构与技术</a:t>
              </a:r>
              <a:endParaRPr lang="zh-CN" altLang="en-US" sz="2000" spc="19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8" name="object 10"/>
            <p:cNvSpPr/>
            <p:nvPr/>
          </p:nvSpPr>
          <p:spPr>
            <a:xfrm>
              <a:off x="2411760" y="4173626"/>
              <a:ext cx="4680520" cy="567682"/>
            </a:xfrm>
            <a:custGeom>
              <a:avLst/>
              <a:gdLst/>
              <a:ahLst/>
              <a:cxnLst/>
              <a:rect l="l" t="t" r="r" b="b"/>
              <a:pathLst>
                <a:path w="3400425" h="422275">
                  <a:moveTo>
                    <a:pt x="3361563" y="0"/>
                  </a:moveTo>
                  <a:lnTo>
                    <a:pt x="34304" y="225"/>
                  </a:lnTo>
                  <a:lnTo>
                    <a:pt x="2652" y="24445"/>
                  </a:lnTo>
                  <a:lnTo>
                    <a:pt x="0" y="38481"/>
                  </a:lnTo>
                  <a:lnTo>
                    <a:pt x="225" y="387843"/>
                  </a:lnTo>
                  <a:lnTo>
                    <a:pt x="4300" y="401326"/>
                  </a:lnTo>
                  <a:lnTo>
                    <a:pt x="12712" y="412216"/>
                  </a:lnTo>
                  <a:lnTo>
                    <a:pt x="24445" y="419495"/>
                  </a:lnTo>
                  <a:lnTo>
                    <a:pt x="38481" y="422148"/>
                  </a:lnTo>
                  <a:lnTo>
                    <a:pt x="3365739" y="421922"/>
                  </a:lnTo>
                  <a:lnTo>
                    <a:pt x="3379222" y="417847"/>
                  </a:lnTo>
                  <a:lnTo>
                    <a:pt x="3390112" y="409435"/>
                  </a:lnTo>
                  <a:lnTo>
                    <a:pt x="3397391" y="397702"/>
                  </a:lnTo>
                  <a:lnTo>
                    <a:pt x="3400043" y="383667"/>
                  </a:lnTo>
                  <a:lnTo>
                    <a:pt x="3399818" y="34304"/>
                  </a:lnTo>
                  <a:lnTo>
                    <a:pt x="3395743" y="20821"/>
                  </a:lnTo>
                  <a:lnTo>
                    <a:pt x="3387331" y="9931"/>
                  </a:lnTo>
                  <a:lnTo>
                    <a:pt x="3375598" y="2652"/>
                  </a:lnTo>
                  <a:lnTo>
                    <a:pt x="336156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400" b="1" spc="19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问题探讨</a:t>
              </a:r>
            </a:p>
          </p:txBody>
        </p:sp>
        <p:sp>
          <p:nvSpPr>
            <p:cNvPr id="32" name="object 14"/>
            <p:cNvSpPr/>
            <p:nvPr/>
          </p:nvSpPr>
          <p:spPr>
            <a:xfrm>
              <a:off x="1727544" y="2190409"/>
              <a:ext cx="696916" cy="565975"/>
            </a:xfrm>
            <a:custGeom>
              <a:avLst/>
              <a:gdLst/>
              <a:ahLst/>
              <a:cxnLst/>
              <a:rect l="l" t="t" r="r" b="b"/>
              <a:pathLst>
                <a:path w="421005" h="42100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3"/>
                  </a:lnTo>
                  <a:lnTo>
                    <a:pt x="1033" y="396706"/>
                  </a:lnTo>
                  <a:lnTo>
                    <a:pt x="7356" y="409017"/>
                  </a:lnTo>
                  <a:lnTo>
                    <a:pt x="18167" y="417478"/>
                  </a:lnTo>
                  <a:lnTo>
                    <a:pt x="32003" y="420624"/>
                  </a:lnTo>
                  <a:lnTo>
                    <a:pt x="396706" y="419590"/>
                  </a:lnTo>
                  <a:lnTo>
                    <a:pt x="409017" y="413267"/>
                  </a:lnTo>
                  <a:lnTo>
                    <a:pt x="417478" y="402456"/>
                  </a:lnTo>
                  <a:lnTo>
                    <a:pt x="420624" y="388619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object 16"/>
            <p:cNvSpPr/>
            <p:nvPr/>
          </p:nvSpPr>
          <p:spPr>
            <a:xfrm>
              <a:off x="1727544" y="3182017"/>
              <a:ext cx="696916" cy="565975"/>
            </a:xfrm>
            <a:custGeom>
              <a:avLst/>
              <a:gdLst/>
              <a:ahLst/>
              <a:cxnLst/>
              <a:rect l="l" t="t" r="r" b="b"/>
              <a:pathLst>
                <a:path w="421005" h="421004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3"/>
                  </a:lnTo>
                  <a:lnTo>
                    <a:pt x="1033" y="396706"/>
                  </a:lnTo>
                  <a:lnTo>
                    <a:pt x="7356" y="409017"/>
                  </a:lnTo>
                  <a:lnTo>
                    <a:pt x="18167" y="417478"/>
                  </a:lnTo>
                  <a:lnTo>
                    <a:pt x="32003" y="420624"/>
                  </a:lnTo>
                  <a:lnTo>
                    <a:pt x="396706" y="419590"/>
                  </a:lnTo>
                  <a:lnTo>
                    <a:pt x="409017" y="413267"/>
                  </a:lnTo>
                  <a:lnTo>
                    <a:pt x="417478" y="402456"/>
                  </a:lnTo>
                  <a:lnTo>
                    <a:pt x="420624" y="388619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object 18"/>
            <p:cNvSpPr/>
            <p:nvPr/>
          </p:nvSpPr>
          <p:spPr>
            <a:xfrm>
              <a:off x="1727544" y="4173626"/>
              <a:ext cx="696916" cy="567682"/>
            </a:xfrm>
            <a:custGeom>
              <a:avLst/>
              <a:gdLst/>
              <a:ahLst/>
              <a:cxnLst/>
              <a:rect l="l" t="t" r="r" b="b"/>
              <a:pathLst>
                <a:path w="421005" h="42227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4"/>
                  </a:lnTo>
                  <a:lnTo>
                    <a:pt x="1033" y="398230"/>
                  </a:lnTo>
                  <a:lnTo>
                    <a:pt x="7356" y="410541"/>
                  </a:lnTo>
                  <a:lnTo>
                    <a:pt x="18167" y="419002"/>
                  </a:lnTo>
                  <a:lnTo>
                    <a:pt x="32003" y="422148"/>
                  </a:lnTo>
                  <a:lnTo>
                    <a:pt x="396706" y="421114"/>
                  </a:lnTo>
                  <a:lnTo>
                    <a:pt x="409017" y="414791"/>
                  </a:lnTo>
                  <a:lnTo>
                    <a:pt x="417478" y="403980"/>
                  </a:lnTo>
                  <a:lnTo>
                    <a:pt x="420624" y="390144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4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object 2"/>
            <p:cNvSpPr/>
            <p:nvPr/>
          </p:nvSpPr>
          <p:spPr>
            <a:xfrm>
              <a:off x="1727544" y="1196752"/>
              <a:ext cx="696916" cy="567682"/>
            </a:xfrm>
            <a:custGeom>
              <a:avLst/>
              <a:gdLst/>
              <a:ahLst/>
              <a:cxnLst/>
              <a:rect l="l" t="t" r="r" b="b"/>
              <a:pathLst>
                <a:path w="421005" h="42227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4"/>
                  </a:lnTo>
                  <a:lnTo>
                    <a:pt x="1033" y="398230"/>
                  </a:lnTo>
                  <a:lnTo>
                    <a:pt x="7356" y="410541"/>
                  </a:lnTo>
                  <a:lnTo>
                    <a:pt x="18167" y="419002"/>
                  </a:lnTo>
                  <a:lnTo>
                    <a:pt x="32003" y="422148"/>
                  </a:lnTo>
                  <a:lnTo>
                    <a:pt x="396706" y="421114"/>
                  </a:lnTo>
                  <a:lnTo>
                    <a:pt x="409017" y="414791"/>
                  </a:lnTo>
                  <a:lnTo>
                    <a:pt x="417478" y="403980"/>
                  </a:lnTo>
                  <a:lnTo>
                    <a:pt x="420624" y="390144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 smtClean="0">
                  <a:solidFill>
                    <a:schemeClr val="bg1"/>
                  </a:solidFill>
                </a:rPr>
                <a:t>1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5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3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405828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zh-CN" altLang="en-US" dirty="0" smtClean="0"/>
              <a:t>问题探讨</a:t>
            </a:r>
            <a:endParaRPr lang="zh-CN" altLang="en-US" dirty="0"/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1149818580"/>
              </p:ext>
            </p:extLst>
          </p:nvPr>
        </p:nvGraphicFramePr>
        <p:xfrm>
          <a:off x="755576" y="836712"/>
          <a:ext cx="7704856" cy="5144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84334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494754" y="4437112"/>
            <a:ext cx="8154492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网络异常流量分析：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数据来源：尽可能广泛收集数据，利用不同数据的不同维度的信息训练学习能力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智能学习：基于多种引擎，配合智能神经元（设备）构建智能平台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价值与效果：态势预判，攻击预警，行为全掌控，攻击溯源回溯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86866" y="92266"/>
            <a:ext cx="8877622" cy="570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3200" dirty="0" smtClean="0"/>
              <a:t>态势感知</a:t>
            </a:r>
            <a:r>
              <a:rPr lang="en-US" altLang="zh-CN" sz="3200" dirty="0" smtClean="0"/>
              <a:t>—</a:t>
            </a:r>
            <a:r>
              <a:rPr lang="zh-CN" altLang="en-US" sz="3200" dirty="0"/>
              <a:t>网络异常流量分析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179512" y="902990"/>
            <a:ext cx="8568698" cy="3390106"/>
            <a:chOff x="107250" y="902990"/>
            <a:chExt cx="8568698" cy="3390106"/>
          </a:xfrm>
        </p:grpSpPr>
        <p:sp>
          <p:nvSpPr>
            <p:cNvPr id="4" name="矩形 3"/>
            <p:cNvSpPr/>
            <p:nvPr/>
          </p:nvSpPr>
          <p:spPr>
            <a:xfrm>
              <a:off x="323528" y="1268760"/>
              <a:ext cx="2052228" cy="3024336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" name="圆角矩形 4"/>
            <p:cNvSpPr/>
            <p:nvPr/>
          </p:nvSpPr>
          <p:spPr>
            <a:xfrm>
              <a:off x="467544" y="1412776"/>
              <a:ext cx="1800200" cy="5040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smtClean="0">
                  <a:latin typeface="微软雅黑" pitchFamily="34" charset="-122"/>
                  <a:ea typeface="微软雅黑" pitchFamily="34" charset="-122"/>
                </a:rPr>
                <a:t>原始流量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467544" y="2142311"/>
              <a:ext cx="1800200" cy="5040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smtClean="0">
                  <a:latin typeface="微软雅黑" pitchFamily="34" charset="-122"/>
                  <a:ea typeface="微软雅黑" pitchFamily="34" charset="-122"/>
                </a:rPr>
                <a:t>设备统计信息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467544" y="2871846"/>
              <a:ext cx="1800200" cy="5040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NetFlow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67544" y="3601380"/>
              <a:ext cx="1800200" cy="504056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smtClean="0">
                  <a:latin typeface="微软雅黑" pitchFamily="34" charset="-122"/>
                  <a:ea typeface="微软雅黑" pitchFamily="34" charset="-122"/>
                </a:rPr>
                <a:t>服务器日志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481672" y="1268760"/>
              <a:ext cx="3096344" cy="3024336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584382" y="1562910"/>
              <a:ext cx="2887718" cy="50405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>
                  <a:latin typeface="微软雅黑" pitchFamily="34" charset="-122"/>
                  <a:ea typeface="微软雅黑" pitchFamily="34" charset="-122"/>
                </a:rPr>
                <a:t>多维</a:t>
              </a:r>
              <a:r>
                <a:rPr lang="zh-CN" altLang="en-US" sz="160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度网络画像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584382" y="2223079"/>
              <a:ext cx="2887718" cy="50405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smtClean="0">
                  <a:latin typeface="微软雅黑" pitchFamily="34" charset="-122"/>
                  <a:ea typeface="微软雅黑" pitchFamily="34" charset="-122"/>
                </a:rPr>
                <a:t>深度学习，挖掘隐藏特征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584382" y="2883248"/>
              <a:ext cx="2887718" cy="50405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smtClean="0">
                  <a:latin typeface="微软雅黑" pitchFamily="34" charset="-122"/>
                  <a:ea typeface="微软雅黑" pitchFamily="34" charset="-122"/>
                </a:rPr>
                <a:t>无监督学习，分离异常行为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584382" y="3543416"/>
              <a:ext cx="2887718" cy="504056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smtClean="0">
                  <a:latin typeface="微软雅黑" pitchFamily="34" charset="-122"/>
                  <a:ea typeface="微软雅黑" pitchFamily="34" charset="-122"/>
                </a:rPr>
                <a:t>行为关联分析，捕捉异常</a:t>
              </a:r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3006166" y="902990"/>
              <a:ext cx="204415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1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安全态势感知平台</a:t>
              </a:r>
              <a:endParaRPr lang="zh-CN" altLang="en-US" b="1" dirty="0">
                <a:solidFill>
                  <a:schemeClr val="accent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6628037" y="902990"/>
              <a:ext cx="110799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b="1" dirty="0" smtClean="0">
                  <a:solidFill>
                    <a:schemeClr val="accent6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核心价值</a:t>
              </a:r>
              <a:endParaRPr lang="zh-CN" altLang="en-US" b="1" dirty="0">
                <a:solidFill>
                  <a:schemeClr val="accent6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688124" y="1268760"/>
              <a:ext cx="2987824" cy="3024336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圆角矩形 17"/>
            <p:cNvSpPr/>
            <p:nvPr/>
          </p:nvSpPr>
          <p:spPr>
            <a:xfrm>
              <a:off x="5760132" y="1340768"/>
              <a:ext cx="2826060" cy="50405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终端安全指数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5760132" y="1934834"/>
              <a:ext cx="2826060" cy="50405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服务器</a:t>
              </a:r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终端相关异常行为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>
              <a:off x="5760132" y="2528900"/>
              <a:ext cx="2826060" cy="50405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未知威胁挖掘、分析、确认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>
              <a:off x="5760132" y="3122966"/>
              <a:ext cx="2826060" cy="50405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流量、安全态势可视化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>
              <a:off x="5760132" y="3717032"/>
              <a:ext cx="2826060" cy="504056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itchFamily="34" charset="-122"/>
                  <a:ea typeface="微软雅黑" pitchFamily="34" charset="-122"/>
                </a:rPr>
                <a:t>攻击溯源、攻击事件回溯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9" name="Picture 2" descr="http://img.juimg.com/tuku/yulantu/140621/330712-1406211246318.jpg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100000" l="10000" r="94600">
                          <a14:backgroundMark x1="45600" y1="58667" x2="45600" y2="58667"/>
                          <a14:backgroundMark x1="43600" y1="76133" x2="43600" y2="76133"/>
                          <a14:backgroundMark x1="52800" y1="73067" x2="52800" y2="7306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699" t="30773" r="4700"/>
            <a:stretch/>
          </p:blipFill>
          <p:spPr bwMode="auto">
            <a:xfrm rot="5400000">
              <a:off x="-103245" y="2415359"/>
              <a:ext cx="1235329" cy="81433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99471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a.36krcnd.com/photo/2014/11208748fe46d3f54cdcc78bdc23d31f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7904" y="1739085"/>
            <a:ext cx="4990979" cy="3379830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内容占位符 1"/>
          <p:cNvSpPr txBox="1">
            <a:spLocks/>
          </p:cNvSpPr>
          <p:nvPr/>
        </p:nvSpPr>
        <p:spPr>
          <a:xfrm>
            <a:off x="323528" y="980728"/>
            <a:ext cx="3384376" cy="417646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3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8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400" b="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Wingdings" pitchFamily="2" charset="2"/>
              <a:buChar char="n"/>
              <a:defRPr sz="2000" kern="1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lnSpc>
                <a:spcPct val="160000"/>
              </a:lnSpc>
              <a:spcAft>
                <a:spcPts val="0"/>
              </a:spcAft>
              <a:buNone/>
            </a:pPr>
            <a:r>
              <a:rPr lang="zh-CN" altLang="en-US" sz="2000" b="1" dirty="0" smtClean="0"/>
              <a:t>安全态势感知平台</a:t>
            </a:r>
            <a:r>
              <a:rPr lang="en-US" altLang="zh-CN" sz="2000" b="1" dirty="0" smtClean="0"/>
              <a:t>=</a:t>
            </a:r>
            <a:r>
              <a:rPr lang="zh-CN" altLang="en-US" sz="2000" b="1" dirty="0" smtClean="0"/>
              <a:t>大脑</a:t>
            </a:r>
            <a:endParaRPr lang="en-US" altLang="zh-CN" sz="2000" b="1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zh-CN" altLang="en-US" sz="1800" dirty="0" smtClean="0"/>
              <a:t>风险处理</a:t>
            </a:r>
            <a:endParaRPr lang="en-US" altLang="zh-CN" sz="1800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zh-CN" altLang="en-US" sz="1800" dirty="0" smtClean="0"/>
              <a:t>事件决策</a:t>
            </a:r>
            <a:endParaRPr lang="en-US" altLang="zh-CN" sz="1800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zh-CN" altLang="en-US" sz="1800" dirty="0" smtClean="0"/>
              <a:t>模式识别</a:t>
            </a:r>
            <a:endParaRPr lang="en-US" altLang="zh-CN" sz="1800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zh-CN" altLang="en-US" sz="1800" dirty="0" smtClean="0"/>
              <a:t>趋势预警</a:t>
            </a:r>
            <a:endParaRPr lang="en-US" altLang="zh-CN" sz="1800" dirty="0" smtClean="0"/>
          </a:p>
          <a:p>
            <a:pPr marL="0" indent="0" fontAlgn="auto">
              <a:lnSpc>
                <a:spcPct val="150000"/>
              </a:lnSpc>
              <a:spcAft>
                <a:spcPts val="0"/>
              </a:spcAft>
              <a:buNone/>
            </a:pPr>
            <a:r>
              <a:rPr lang="zh-CN" altLang="en-US" sz="2000" b="1" dirty="0" smtClean="0"/>
              <a:t>安全设备</a:t>
            </a:r>
            <a:r>
              <a:rPr lang="en-US" altLang="zh-CN" sz="2000" b="1" dirty="0" smtClean="0"/>
              <a:t>=</a:t>
            </a:r>
            <a:r>
              <a:rPr lang="zh-CN" altLang="en-US" sz="2000" b="1" dirty="0" smtClean="0"/>
              <a:t>神经元</a:t>
            </a:r>
            <a:endParaRPr lang="en-US" altLang="zh-CN" sz="2000" b="1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zh-CN" altLang="en-US" sz="1800" dirty="0" smtClean="0"/>
              <a:t>基础数据采集</a:t>
            </a:r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zh-CN" altLang="en-US" sz="1800" dirty="0" smtClean="0"/>
              <a:t>关键信息筛选</a:t>
            </a:r>
            <a:endParaRPr lang="en-US" altLang="zh-CN" sz="1800" dirty="0" smtClean="0"/>
          </a:p>
          <a:p>
            <a:pPr lvl="1" fontAlgn="auto">
              <a:lnSpc>
                <a:spcPct val="150000"/>
              </a:lnSpc>
              <a:spcAft>
                <a:spcPts val="0"/>
              </a:spcAft>
              <a:buFont typeface="Wingdings" pitchFamily="2" charset="2"/>
              <a:buChar char="ü"/>
            </a:pPr>
            <a:r>
              <a:rPr lang="zh-CN" altLang="en-US" sz="1800" dirty="0" smtClean="0"/>
              <a:t>典型异常识别</a:t>
            </a:r>
            <a:endParaRPr lang="en-US" altLang="zh-CN" sz="1800" dirty="0" smtClean="0"/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86866" y="92266"/>
            <a:ext cx="8877622" cy="570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3200" dirty="0"/>
              <a:t>态势感知</a:t>
            </a:r>
            <a:r>
              <a:rPr lang="en-US" altLang="zh-CN" sz="3200" dirty="0" smtClean="0"/>
              <a:t>—</a:t>
            </a:r>
            <a:r>
              <a:rPr lang="zh-CN" altLang="en-US" sz="3200" dirty="0" smtClean="0"/>
              <a:t>大</a:t>
            </a:r>
            <a:r>
              <a:rPr lang="zh-CN" altLang="en-US" sz="3200" dirty="0"/>
              <a:t>脑神经元</a:t>
            </a:r>
          </a:p>
        </p:txBody>
      </p:sp>
    </p:spTree>
    <p:extLst>
      <p:ext uri="{BB962C8B-B14F-4D97-AF65-F5344CB8AC3E}">
        <p14:creationId xmlns:p14="http://schemas.microsoft.com/office/powerpoint/2010/main" val="1482952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http://wlkt.ustc.edu.cn/userfiles/topic_img/img_1003.jp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4" t="5062" r="9273" b="5071"/>
          <a:stretch/>
        </p:blipFill>
        <p:spPr bwMode="auto">
          <a:xfrm>
            <a:off x="6065230" y="1271066"/>
            <a:ext cx="2556806" cy="20162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323528" y="986517"/>
            <a:ext cx="5472608" cy="26314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“神经元”自主行为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 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设备可以主动识别攻击，并将攻击事件传回安全态势感知平台，态势感知也会实时将学习结果主动传递到设备，与神经元工作机制类似。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设备互相之间可以利用安全态势感知平台分享知识和信息，完成大规模的学习和协作。</a:t>
            </a:r>
          </a:p>
        </p:txBody>
      </p:sp>
      <p:sp>
        <p:nvSpPr>
          <p:cNvPr id="7" name="矩形 6"/>
          <p:cNvSpPr/>
          <p:nvPr/>
        </p:nvSpPr>
        <p:spPr>
          <a:xfrm>
            <a:off x="467544" y="3589316"/>
            <a:ext cx="815449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“神经元”数据采集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设备将主动对需要的“刺激”数据进行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收集，安全态势感知平台收集到数据后进行实时分析和实时处理，将必要的采集参数回馈给设备，设备可以有针对性的对在网的态势进行观测。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设备间（仅限我司设备）也会利用安全态势感知平台提供的数据进行协同的联动和配合，对攻击信息、网络元数据进行不同维度的观测和采集。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>
          <a:xfrm>
            <a:off x="86866" y="92266"/>
            <a:ext cx="8877622" cy="57049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zh-CN" altLang="en-US" sz="3200" dirty="0"/>
              <a:t>态势感知</a:t>
            </a:r>
            <a:r>
              <a:rPr lang="en-US" altLang="zh-CN" sz="3200" dirty="0" smtClean="0"/>
              <a:t>—</a:t>
            </a:r>
            <a:r>
              <a:rPr lang="zh-CN" altLang="en-US" sz="3200" dirty="0"/>
              <a:t>神经元“刺激”反馈</a:t>
            </a:r>
          </a:p>
        </p:txBody>
      </p:sp>
    </p:spTree>
    <p:extLst>
      <p:ext uri="{BB962C8B-B14F-4D97-AF65-F5344CB8AC3E}">
        <p14:creationId xmlns:p14="http://schemas.microsoft.com/office/powerpoint/2010/main" val="27624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3160" y="869874"/>
            <a:ext cx="3109044" cy="3423221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数值化举例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0648" y="909508"/>
            <a:ext cx="8154492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数值化步骤：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、大量原始数据中进行去重复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、得到原始的基础“数据元”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、将原始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“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数据元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”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进行符号化编号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、将原始数据进行序列进行符号化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>
                <a:latin typeface="微软雅黑" pitchFamily="34" charset="-122"/>
                <a:ea typeface="微软雅黑" pitchFamily="34" charset="-122"/>
              </a:rPr>
              <a:t>例如：</a:t>
            </a:r>
            <a:endParaRPr lang="en-US" altLang="zh-CN" sz="2000" b="1" dirty="0">
              <a:latin typeface="微软雅黑" pitchFamily="34" charset="-122"/>
              <a:ea typeface="微软雅黑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四种可视化的特征序列，最终符号化为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最终可转换为右下方的特定原始序列。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该过程与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DNA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的基因类似，将大量的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DNA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信息最终转换为基因符号的序列，以便进行科学研究。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5860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3230091"/>
            <a:ext cx="3079229" cy="3079229"/>
          </a:xfrm>
          <a:prstGeom prst="rect">
            <a:avLst/>
          </a:prstGeom>
        </p:spPr>
      </p:pic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基于已知威胁的聚类分析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5536" y="937751"/>
            <a:ext cx="8154492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原理：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、将已知的威胁进行流量特征数据的预处理，使之成为算法可处理的数据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2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、从现网持续按照流量特征预处理方法进行数据预处理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3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、利用大数据的实时计算能力对所有数据进行聚类分析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    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、与已知威胁同为近似分类的相应流量即为潜在威胁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如图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，从将三角形分类与其他圆形分类分离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30556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405828"/>
          </a:xfrm>
        </p:spPr>
        <p:txBody>
          <a:bodyPr/>
          <a:lstStyle/>
          <a:p>
            <a:r>
              <a:rPr lang="zh-CN" altLang="en-US" dirty="0" smtClean="0"/>
              <a:t>网络安全现状</a:t>
            </a:r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5292080" y="2709260"/>
            <a:ext cx="3630890" cy="3598920"/>
            <a:chOff x="1516427" y="872130"/>
            <a:chExt cx="5206279" cy="5283092"/>
          </a:xfrm>
        </p:grpSpPr>
        <p:grpSp>
          <p:nvGrpSpPr>
            <p:cNvPr id="11" name="组合 10"/>
            <p:cNvGrpSpPr/>
            <p:nvPr/>
          </p:nvGrpSpPr>
          <p:grpSpPr>
            <a:xfrm>
              <a:off x="1516427" y="872130"/>
              <a:ext cx="5206279" cy="5283092"/>
              <a:chOff x="2312862" y="877602"/>
              <a:chExt cx="4481539" cy="4493041"/>
            </a:xfrm>
          </p:grpSpPr>
          <p:sp>
            <p:nvSpPr>
              <p:cNvPr id="7" name="空心弧 6"/>
              <p:cNvSpPr/>
              <p:nvPr/>
            </p:nvSpPr>
            <p:spPr>
              <a:xfrm>
                <a:off x="2312862" y="979841"/>
                <a:ext cx="4392488" cy="4104456"/>
              </a:xfrm>
              <a:prstGeom prst="blockArc">
                <a:avLst>
                  <a:gd name="adj1" fmla="val 16228226"/>
                  <a:gd name="adj2" fmla="val 0"/>
                  <a:gd name="adj3" fmla="val 25000"/>
                </a:avLst>
              </a:prstGeom>
              <a:solidFill>
                <a:srgbClr val="00B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8" name="空心弧 7"/>
              <p:cNvSpPr/>
              <p:nvPr/>
            </p:nvSpPr>
            <p:spPr>
              <a:xfrm rot="5400000">
                <a:off x="2465263" y="1021618"/>
                <a:ext cx="4392488" cy="4104456"/>
              </a:xfrm>
              <a:prstGeom prst="blockArc">
                <a:avLst>
                  <a:gd name="adj1" fmla="val 16228226"/>
                  <a:gd name="adj2" fmla="val 0"/>
                  <a:gd name="adj3" fmla="val 25000"/>
                </a:avLst>
              </a:prstGeom>
              <a:solidFill>
                <a:srgbClr val="3CB3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空心弧 8"/>
              <p:cNvSpPr/>
              <p:nvPr/>
            </p:nvSpPr>
            <p:spPr>
              <a:xfrm rot="10800000">
                <a:off x="2401913" y="1176704"/>
                <a:ext cx="4392488" cy="4104456"/>
              </a:xfrm>
              <a:prstGeom prst="blockArc">
                <a:avLst>
                  <a:gd name="adj1" fmla="val 16228226"/>
                  <a:gd name="adj2" fmla="val 0"/>
                  <a:gd name="adj3" fmla="val 25000"/>
                </a:avLst>
              </a:prstGeom>
              <a:solidFill>
                <a:srgbClr val="FA807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>
                  <a:solidFill>
                    <a:srgbClr val="7030A0"/>
                  </a:solidFill>
                </a:endParaRPr>
              </a:p>
            </p:txBody>
          </p:sp>
          <p:sp>
            <p:nvSpPr>
              <p:cNvPr id="10" name="空心弧 9"/>
              <p:cNvSpPr/>
              <p:nvPr/>
            </p:nvSpPr>
            <p:spPr>
              <a:xfrm rot="16200000">
                <a:off x="2242496" y="1122171"/>
                <a:ext cx="4392488" cy="4104456"/>
              </a:xfrm>
              <a:prstGeom prst="blockArc">
                <a:avLst>
                  <a:gd name="adj1" fmla="val 16228226"/>
                  <a:gd name="adj2" fmla="val 0"/>
                  <a:gd name="adj3" fmla="val 25000"/>
                </a:avLst>
              </a:prstGeom>
              <a:solidFill>
                <a:srgbClr val="FFD7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2899215" y="2256252"/>
              <a:ext cx="2448272" cy="252028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被动防御</a:t>
              </a:r>
              <a:endParaRPr lang="en-US" altLang="zh-CN" b="1" dirty="0" smtClean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b="1" dirty="0" smtClean="0">
                  <a:latin typeface="微软雅黑" pitchFamily="34" charset="-122"/>
                  <a:ea typeface="微软雅黑" pitchFamily="34" charset="-122"/>
                </a:rPr>
                <a:t>的独立设备运行</a:t>
              </a:r>
              <a:endParaRPr lang="zh-CN" altLang="en-US" b="1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矩形 12"/>
            <p:cNvSpPr/>
            <p:nvPr/>
          </p:nvSpPr>
          <p:spPr>
            <a:xfrm rot="18357738">
              <a:off x="2256210" y="1549983"/>
              <a:ext cx="3200956" cy="3003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5476348"/>
                </a:avLst>
              </a:prstTxWarp>
              <a:spAutoFit/>
            </a:bodyPr>
            <a:lstStyle/>
            <a:p>
              <a:pPr algn="ctr"/>
              <a:r>
                <a:rPr lang="zh-CN" altLang="en-US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静态</a:t>
              </a:r>
              <a:r>
                <a:rPr lang="zh-CN" altLang="en-US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规则</a:t>
              </a:r>
              <a:endParaRPr lang="zh-CN" altLang="en-US" sz="2800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 rot="2792462">
              <a:off x="2786252" y="1604632"/>
              <a:ext cx="3200956" cy="3003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5476348"/>
                </a:avLst>
              </a:prstTxWarp>
              <a:spAutoFit/>
            </a:bodyPr>
            <a:lstStyle/>
            <a:p>
              <a:pPr algn="ctr"/>
              <a:r>
                <a:rPr lang="zh-CN" altLang="en-US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独立的安全功能</a:t>
              </a:r>
              <a:endParaRPr lang="zh-CN" altLang="en-US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 rot="13426790">
              <a:off x="2213845" y="2327777"/>
              <a:ext cx="3200956" cy="3003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5476348"/>
                </a:avLst>
              </a:prstTxWarp>
              <a:spAutoFit/>
            </a:bodyPr>
            <a:lstStyle/>
            <a:p>
              <a:pPr algn="ctr"/>
              <a:r>
                <a:rPr lang="zh-CN" altLang="en-US" b="0" cap="none" spc="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已知特征防护</a:t>
              </a:r>
              <a:endParaRPr lang="zh-CN" altLang="en-US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 rot="7771003">
              <a:off x="2772218" y="2329167"/>
              <a:ext cx="3200956" cy="3003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prstTxWarp prst="textArchUp">
                <a:avLst>
                  <a:gd name="adj" fmla="val 5476348"/>
                </a:avLst>
              </a:prstTxWarp>
              <a:spAutoFit/>
            </a:bodyPr>
            <a:lstStyle/>
            <a:p>
              <a:pPr algn="ctr"/>
              <a:r>
                <a:rPr lang="zh-CN" alt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latin typeface="微软雅黑" pitchFamily="34" charset="-122"/>
                  <a:ea typeface="微软雅黑" pitchFamily="34" charset="-122"/>
                </a:rPr>
                <a:t>日志单一</a:t>
              </a:r>
              <a:endParaRPr lang="zh-CN" altLang="en-US" b="0" cap="none" spc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9" name="TextBox 18"/>
          <p:cNvSpPr txBox="1"/>
          <p:nvPr/>
        </p:nvSpPr>
        <p:spPr>
          <a:xfrm>
            <a:off x="395536" y="908720"/>
            <a:ext cx="8563473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主要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以边界安全为主构建的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体系，部署多台独立的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安全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设备进行防护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marL="342900" indent="-342900">
              <a:lnSpc>
                <a:spcPct val="200000"/>
              </a:lnSpc>
              <a:buFont typeface="Wingdings" pitchFamily="2" charset="2"/>
              <a:buChar char="n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网络安全问题日益凸显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，面对当今主流的定向攻击，任何单一化的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检测或防护均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不能达到理想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的效果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2000" b="1" dirty="0" smtClean="0">
                <a:latin typeface="微软雅黑" pitchFamily="34" charset="-122"/>
                <a:ea typeface="微软雅黑" pitchFamily="34" charset="-122"/>
              </a:rPr>
              <a:t>独立安全设备能否保障网络安全？</a:t>
            </a: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传统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安全设备从本地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网络去发现未知威胁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相当于</a:t>
            </a:r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大海捞针</a:t>
            </a:r>
            <a:endParaRPr lang="en-US" altLang="zh-CN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3858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3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405828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889632" y="1656722"/>
            <a:ext cx="5364736" cy="3544556"/>
            <a:chOff x="1727544" y="1196752"/>
            <a:chExt cx="5364736" cy="3544556"/>
          </a:xfrm>
        </p:grpSpPr>
        <p:sp>
          <p:nvSpPr>
            <p:cNvPr id="22" name="object 4"/>
            <p:cNvSpPr/>
            <p:nvPr/>
          </p:nvSpPr>
          <p:spPr>
            <a:xfrm>
              <a:off x="2411760" y="1196752"/>
              <a:ext cx="4680520" cy="567682"/>
            </a:xfrm>
            <a:custGeom>
              <a:avLst/>
              <a:gdLst/>
              <a:ahLst/>
              <a:cxnLst/>
              <a:rect l="l" t="t" r="r" b="b"/>
              <a:pathLst>
                <a:path w="3400425" h="422275">
                  <a:moveTo>
                    <a:pt x="3361563" y="0"/>
                  </a:moveTo>
                  <a:lnTo>
                    <a:pt x="34304" y="225"/>
                  </a:lnTo>
                  <a:lnTo>
                    <a:pt x="2652" y="24445"/>
                  </a:lnTo>
                  <a:lnTo>
                    <a:pt x="0" y="38481"/>
                  </a:lnTo>
                  <a:lnTo>
                    <a:pt x="225" y="387843"/>
                  </a:lnTo>
                  <a:lnTo>
                    <a:pt x="4300" y="401326"/>
                  </a:lnTo>
                  <a:lnTo>
                    <a:pt x="12712" y="412216"/>
                  </a:lnTo>
                  <a:lnTo>
                    <a:pt x="24445" y="419495"/>
                  </a:lnTo>
                  <a:lnTo>
                    <a:pt x="38481" y="422148"/>
                  </a:lnTo>
                  <a:lnTo>
                    <a:pt x="3365739" y="421922"/>
                  </a:lnTo>
                  <a:lnTo>
                    <a:pt x="3379222" y="417847"/>
                  </a:lnTo>
                  <a:lnTo>
                    <a:pt x="3390112" y="409435"/>
                  </a:lnTo>
                  <a:lnTo>
                    <a:pt x="3397391" y="397702"/>
                  </a:lnTo>
                  <a:lnTo>
                    <a:pt x="3400043" y="383667"/>
                  </a:lnTo>
                  <a:lnTo>
                    <a:pt x="3399818" y="34304"/>
                  </a:lnTo>
                  <a:lnTo>
                    <a:pt x="3395743" y="20821"/>
                  </a:lnTo>
                  <a:lnTo>
                    <a:pt x="3387331" y="9931"/>
                  </a:lnTo>
                  <a:lnTo>
                    <a:pt x="3375598" y="2652"/>
                  </a:lnTo>
                  <a:lnTo>
                    <a:pt x="336156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0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网络安全威胁现状</a:t>
              </a:r>
              <a:endParaRPr lang="zh-CN" altLang="en-US" sz="20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4" name="object 6"/>
            <p:cNvSpPr/>
            <p:nvPr/>
          </p:nvSpPr>
          <p:spPr>
            <a:xfrm>
              <a:off x="2411760" y="2190411"/>
              <a:ext cx="4680520" cy="565972"/>
            </a:xfrm>
            <a:custGeom>
              <a:avLst/>
              <a:gdLst/>
              <a:ahLst/>
              <a:cxnLst/>
              <a:rect l="l" t="t" r="r" b="b"/>
              <a:pathLst>
                <a:path w="3400425" h="421005">
                  <a:moveTo>
                    <a:pt x="3361690" y="0"/>
                  </a:moveTo>
                  <a:lnTo>
                    <a:pt x="34370" y="203"/>
                  </a:lnTo>
                  <a:lnTo>
                    <a:pt x="2651" y="24292"/>
                  </a:lnTo>
                  <a:lnTo>
                    <a:pt x="0" y="38353"/>
                  </a:lnTo>
                  <a:lnTo>
                    <a:pt x="203" y="386253"/>
                  </a:lnTo>
                  <a:lnTo>
                    <a:pt x="4209" y="399779"/>
                  </a:lnTo>
                  <a:lnTo>
                    <a:pt x="12575" y="410688"/>
                  </a:lnTo>
                  <a:lnTo>
                    <a:pt x="24292" y="417972"/>
                  </a:lnTo>
                  <a:lnTo>
                    <a:pt x="38353" y="420624"/>
                  </a:lnTo>
                  <a:lnTo>
                    <a:pt x="3365673" y="420420"/>
                  </a:lnTo>
                  <a:lnTo>
                    <a:pt x="3379199" y="416414"/>
                  </a:lnTo>
                  <a:lnTo>
                    <a:pt x="3390108" y="408048"/>
                  </a:lnTo>
                  <a:lnTo>
                    <a:pt x="3397392" y="396331"/>
                  </a:lnTo>
                  <a:lnTo>
                    <a:pt x="3400043" y="382269"/>
                  </a:lnTo>
                  <a:lnTo>
                    <a:pt x="3399840" y="34370"/>
                  </a:lnTo>
                  <a:lnTo>
                    <a:pt x="3395834" y="20844"/>
                  </a:lnTo>
                  <a:lnTo>
                    <a:pt x="3387468" y="9935"/>
                  </a:lnTo>
                  <a:lnTo>
                    <a:pt x="3375751" y="2651"/>
                  </a:lnTo>
                  <a:lnTo>
                    <a:pt x="336169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4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 </a:t>
              </a:r>
              <a:r>
                <a:rPr lang="zh-CN" altLang="en-US" sz="2400" b="1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大数据与网络安全</a:t>
              </a:r>
              <a:endParaRPr lang="zh-CN" altLang="en-US" sz="2400" b="1" spc="19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6" name="object 8"/>
            <p:cNvSpPr/>
            <p:nvPr/>
          </p:nvSpPr>
          <p:spPr>
            <a:xfrm>
              <a:off x="2411760" y="3182019"/>
              <a:ext cx="4680520" cy="565972"/>
            </a:xfrm>
            <a:custGeom>
              <a:avLst/>
              <a:gdLst/>
              <a:ahLst/>
              <a:cxnLst/>
              <a:rect l="l" t="t" r="r" b="b"/>
              <a:pathLst>
                <a:path w="3400425" h="421004">
                  <a:moveTo>
                    <a:pt x="3361690" y="0"/>
                  </a:moveTo>
                  <a:lnTo>
                    <a:pt x="34370" y="203"/>
                  </a:lnTo>
                  <a:lnTo>
                    <a:pt x="2651" y="24292"/>
                  </a:lnTo>
                  <a:lnTo>
                    <a:pt x="0" y="38353"/>
                  </a:lnTo>
                  <a:lnTo>
                    <a:pt x="203" y="386253"/>
                  </a:lnTo>
                  <a:lnTo>
                    <a:pt x="4209" y="399779"/>
                  </a:lnTo>
                  <a:lnTo>
                    <a:pt x="12575" y="410688"/>
                  </a:lnTo>
                  <a:lnTo>
                    <a:pt x="24292" y="417972"/>
                  </a:lnTo>
                  <a:lnTo>
                    <a:pt x="38353" y="420624"/>
                  </a:lnTo>
                  <a:lnTo>
                    <a:pt x="3365673" y="420420"/>
                  </a:lnTo>
                  <a:lnTo>
                    <a:pt x="3379199" y="416414"/>
                  </a:lnTo>
                  <a:lnTo>
                    <a:pt x="3390108" y="408048"/>
                  </a:lnTo>
                  <a:lnTo>
                    <a:pt x="3397392" y="396331"/>
                  </a:lnTo>
                  <a:lnTo>
                    <a:pt x="3400043" y="382270"/>
                  </a:lnTo>
                  <a:lnTo>
                    <a:pt x="3399840" y="34370"/>
                  </a:lnTo>
                  <a:lnTo>
                    <a:pt x="3395834" y="20844"/>
                  </a:lnTo>
                  <a:lnTo>
                    <a:pt x="3387468" y="9935"/>
                  </a:lnTo>
                  <a:lnTo>
                    <a:pt x="3375751" y="2651"/>
                  </a:lnTo>
                  <a:lnTo>
                    <a:pt x="336169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0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安全</a:t>
              </a:r>
              <a:r>
                <a:rPr lang="zh-CN" altLang="en-US" sz="2000" spc="19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态势</a:t>
              </a:r>
              <a:r>
                <a:rPr lang="zh-CN" altLang="en-US" sz="20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感知结构与技术</a:t>
              </a:r>
              <a:endParaRPr lang="zh-CN" altLang="en-US" sz="2000" spc="19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8" name="object 10"/>
            <p:cNvSpPr/>
            <p:nvPr/>
          </p:nvSpPr>
          <p:spPr>
            <a:xfrm>
              <a:off x="2411760" y="4173626"/>
              <a:ext cx="4680520" cy="567682"/>
            </a:xfrm>
            <a:custGeom>
              <a:avLst/>
              <a:gdLst/>
              <a:ahLst/>
              <a:cxnLst/>
              <a:rect l="l" t="t" r="r" b="b"/>
              <a:pathLst>
                <a:path w="3400425" h="422275">
                  <a:moveTo>
                    <a:pt x="3361563" y="0"/>
                  </a:moveTo>
                  <a:lnTo>
                    <a:pt x="34304" y="225"/>
                  </a:lnTo>
                  <a:lnTo>
                    <a:pt x="2652" y="24445"/>
                  </a:lnTo>
                  <a:lnTo>
                    <a:pt x="0" y="38481"/>
                  </a:lnTo>
                  <a:lnTo>
                    <a:pt x="225" y="387843"/>
                  </a:lnTo>
                  <a:lnTo>
                    <a:pt x="4300" y="401326"/>
                  </a:lnTo>
                  <a:lnTo>
                    <a:pt x="12712" y="412216"/>
                  </a:lnTo>
                  <a:lnTo>
                    <a:pt x="24445" y="419495"/>
                  </a:lnTo>
                  <a:lnTo>
                    <a:pt x="38481" y="422148"/>
                  </a:lnTo>
                  <a:lnTo>
                    <a:pt x="3365739" y="421922"/>
                  </a:lnTo>
                  <a:lnTo>
                    <a:pt x="3379222" y="417847"/>
                  </a:lnTo>
                  <a:lnTo>
                    <a:pt x="3390112" y="409435"/>
                  </a:lnTo>
                  <a:lnTo>
                    <a:pt x="3397391" y="397702"/>
                  </a:lnTo>
                  <a:lnTo>
                    <a:pt x="3400043" y="383667"/>
                  </a:lnTo>
                  <a:lnTo>
                    <a:pt x="3399818" y="34304"/>
                  </a:lnTo>
                  <a:lnTo>
                    <a:pt x="3395743" y="20821"/>
                  </a:lnTo>
                  <a:lnTo>
                    <a:pt x="3387331" y="9931"/>
                  </a:lnTo>
                  <a:lnTo>
                    <a:pt x="3375598" y="2652"/>
                  </a:lnTo>
                  <a:lnTo>
                    <a:pt x="336156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000" spc="19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问题探讨</a:t>
              </a:r>
            </a:p>
          </p:txBody>
        </p:sp>
        <p:sp>
          <p:nvSpPr>
            <p:cNvPr id="32" name="object 14"/>
            <p:cNvSpPr/>
            <p:nvPr/>
          </p:nvSpPr>
          <p:spPr>
            <a:xfrm>
              <a:off x="1727544" y="2190409"/>
              <a:ext cx="696916" cy="565975"/>
            </a:xfrm>
            <a:custGeom>
              <a:avLst/>
              <a:gdLst/>
              <a:ahLst/>
              <a:cxnLst/>
              <a:rect l="l" t="t" r="r" b="b"/>
              <a:pathLst>
                <a:path w="421005" h="42100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3"/>
                  </a:lnTo>
                  <a:lnTo>
                    <a:pt x="1033" y="396706"/>
                  </a:lnTo>
                  <a:lnTo>
                    <a:pt x="7356" y="409017"/>
                  </a:lnTo>
                  <a:lnTo>
                    <a:pt x="18167" y="417478"/>
                  </a:lnTo>
                  <a:lnTo>
                    <a:pt x="32003" y="420624"/>
                  </a:lnTo>
                  <a:lnTo>
                    <a:pt x="396706" y="419590"/>
                  </a:lnTo>
                  <a:lnTo>
                    <a:pt x="409017" y="413267"/>
                  </a:lnTo>
                  <a:lnTo>
                    <a:pt x="417478" y="402456"/>
                  </a:lnTo>
                  <a:lnTo>
                    <a:pt x="420624" y="388619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object 16"/>
            <p:cNvSpPr/>
            <p:nvPr/>
          </p:nvSpPr>
          <p:spPr>
            <a:xfrm>
              <a:off x="1727544" y="3182017"/>
              <a:ext cx="696916" cy="565975"/>
            </a:xfrm>
            <a:custGeom>
              <a:avLst/>
              <a:gdLst/>
              <a:ahLst/>
              <a:cxnLst/>
              <a:rect l="l" t="t" r="r" b="b"/>
              <a:pathLst>
                <a:path w="421005" h="421004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3"/>
                  </a:lnTo>
                  <a:lnTo>
                    <a:pt x="1033" y="396706"/>
                  </a:lnTo>
                  <a:lnTo>
                    <a:pt x="7356" y="409017"/>
                  </a:lnTo>
                  <a:lnTo>
                    <a:pt x="18167" y="417478"/>
                  </a:lnTo>
                  <a:lnTo>
                    <a:pt x="32003" y="420624"/>
                  </a:lnTo>
                  <a:lnTo>
                    <a:pt x="396706" y="419590"/>
                  </a:lnTo>
                  <a:lnTo>
                    <a:pt x="409017" y="413267"/>
                  </a:lnTo>
                  <a:lnTo>
                    <a:pt x="417478" y="402456"/>
                  </a:lnTo>
                  <a:lnTo>
                    <a:pt x="420624" y="388619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object 18"/>
            <p:cNvSpPr/>
            <p:nvPr/>
          </p:nvSpPr>
          <p:spPr>
            <a:xfrm>
              <a:off x="1727544" y="4173626"/>
              <a:ext cx="696916" cy="567682"/>
            </a:xfrm>
            <a:custGeom>
              <a:avLst/>
              <a:gdLst/>
              <a:ahLst/>
              <a:cxnLst/>
              <a:rect l="l" t="t" r="r" b="b"/>
              <a:pathLst>
                <a:path w="421005" h="42227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4"/>
                  </a:lnTo>
                  <a:lnTo>
                    <a:pt x="1033" y="398230"/>
                  </a:lnTo>
                  <a:lnTo>
                    <a:pt x="7356" y="410541"/>
                  </a:lnTo>
                  <a:lnTo>
                    <a:pt x="18167" y="419002"/>
                  </a:lnTo>
                  <a:lnTo>
                    <a:pt x="32003" y="422148"/>
                  </a:lnTo>
                  <a:lnTo>
                    <a:pt x="396706" y="421114"/>
                  </a:lnTo>
                  <a:lnTo>
                    <a:pt x="409017" y="414791"/>
                  </a:lnTo>
                  <a:lnTo>
                    <a:pt x="417478" y="403980"/>
                  </a:lnTo>
                  <a:lnTo>
                    <a:pt x="420624" y="390144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4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object 2"/>
            <p:cNvSpPr/>
            <p:nvPr/>
          </p:nvSpPr>
          <p:spPr>
            <a:xfrm>
              <a:off x="1727544" y="1196752"/>
              <a:ext cx="696916" cy="567682"/>
            </a:xfrm>
            <a:custGeom>
              <a:avLst/>
              <a:gdLst/>
              <a:ahLst/>
              <a:cxnLst/>
              <a:rect l="l" t="t" r="r" b="b"/>
              <a:pathLst>
                <a:path w="421005" h="42227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4"/>
                  </a:lnTo>
                  <a:lnTo>
                    <a:pt x="1033" y="398230"/>
                  </a:lnTo>
                  <a:lnTo>
                    <a:pt x="7356" y="410541"/>
                  </a:lnTo>
                  <a:lnTo>
                    <a:pt x="18167" y="419002"/>
                  </a:lnTo>
                  <a:lnTo>
                    <a:pt x="32003" y="422148"/>
                  </a:lnTo>
                  <a:lnTo>
                    <a:pt x="396706" y="421114"/>
                  </a:lnTo>
                  <a:lnTo>
                    <a:pt x="409017" y="414791"/>
                  </a:lnTo>
                  <a:lnTo>
                    <a:pt x="417478" y="403980"/>
                  </a:lnTo>
                  <a:lnTo>
                    <a:pt x="420624" y="390144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 smtClean="0">
                  <a:solidFill>
                    <a:schemeClr val="bg1"/>
                  </a:solidFill>
                </a:rPr>
                <a:t>1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5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405828"/>
          </a:xfrm>
        </p:spPr>
        <p:txBody>
          <a:bodyPr/>
          <a:lstStyle/>
          <a:p>
            <a:r>
              <a:rPr lang="zh-CN" altLang="en-US" dirty="0" smtClean="0"/>
              <a:t>大数据分析与网络安全结合</a:t>
            </a:r>
            <a:endParaRPr lang="zh-CN" altLang="en-US" dirty="0"/>
          </a:p>
        </p:txBody>
      </p:sp>
      <p:sp>
        <p:nvSpPr>
          <p:cNvPr id="5" name="object 3"/>
          <p:cNvSpPr/>
          <p:nvPr/>
        </p:nvSpPr>
        <p:spPr>
          <a:xfrm>
            <a:off x="2599944" y="964691"/>
            <a:ext cx="3959860" cy="504825"/>
          </a:xfrm>
          <a:custGeom>
            <a:avLst/>
            <a:gdLst/>
            <a:ahLst/>
            <a:cxnLst/>
            <a:rect l="l" t="t" r="r" b="b"/>
            <a:pathLst>
              <a:path w="3959859" h="504825">
                <a:moveTo>
                  <a:pt x="0" y="504443"/>
                </a:moveTo>
                <a:lnTo>
                  <a:pt x="3959352" y="504443"/>
                </a:lnTo>
                <a:lnTo>
                  <a:pt x="3959352" y="0"/>
                </a:lnTo>
                <a:lnTo>
                  <a:pt x="0" y="0"/>
                </a:lnTo>
                <a:lnTo>
                  <a:pt x="0" y="504443"/>
                </a:lnTo>
                <a:close/>
              </a:path>
            </a:pathLst>
          </a:custGeom>
          <a:solidFill>
            <a:schemeClr val="accent1"/>
          </a:solidFill>
        </p:spPr>
        <p:txBody>
          <a:bodyPr wrap="square" lIns="0" tIns="0" rIns="0" bIns="0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大数据分析技术</a:t>
            </a:r>
          </a:p>
        </p:txBody>
      </p:sp>
      <p:sp>
        <p:nvSpPr>
          <p:cNvPr id="9" name="object 7"/>
          <p:cNvSpPr txBox="1"/>
          <p:nvPr/>
        </p:nvSpPr>
        <p:spPr>
          <a:xfrm>
            <a:off x="3137217" y="3382159"/>
            <a:ext cx="10388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大数据技术</a:t>
            </a:r>
          </a:p>
        </p:txBody>
      </p:sp>
      <p:sp>
        <p:nvSpPr>
          <p:cNvPr id="11" name="object 9"/>
          <p:cNvSpPr txBox="1"/>
          <p:nvPr/>
        </p:nvSpPr>
        <p:spPr>
          <a:xfrm>
            <a:off x="5017566" y="5559043"/>
            <a:ext cx="1038860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可视化技术</a:t>
            </a:r>
          </a:p>
        </p:txBody>
      </p:sp>
      <p:sp>
        <p:nvSpPr>
          <p:cNvPr id="13" name="object 11"/>
          <p:cNvSpPr txBox="1"/>
          <p:nvPr/>
        </p:nvSpPr>
        <p:spPr>
          <a:xfrm>
            <a:off x="3237865" y="5559043"/>
            <a:ext cx="83756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关联分析</a:t>
            </a:r>
          </a:p>
        </p:txBody>
      </p:sp>
      <p:sp>
        <p:nvSpPr>
          <p:cNvPr id="14" name="object 12"/>
          <p:cNvSpPr txBox="1"/>
          <p:nvPr/>
        </p:nvSpPr>
        <p:spPr>
          <a:xfrm>
            <a:off x="5118849" y="3382159"/>
            <a:ext cx="836294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威胁情报</a:t>
            </a:r>
          </a:p>
        </p:txBody>
      </p:sp>
      <p:sp>
        <p:nvSpPr>
          <p:cNvPr id="16" name="object 14"/>
          <p:cNvSpPr/>
          <p:nvPr/>
        </p:nvSpPr>
        <p:spPr>
          <a:xfrm>
            <a:off x="35051" y="964691"/>
            <a:ext cx="2520950" cy="502920"/>
          </a:xfrm>
          <a:custGeom>
            <a:avLst/>
            <a:gdLst/>
            <a:ahLst/>
            <a:cxnLst/>
            <a:rect l="l" t="t" r="r" b="b"/>
            <a:pathLst>
              <a:path w="2520950" h="502919">
                <a:moveTo>
                  <a:pt x="0" y="502920"/>
                </a:moveTo>
                <a:lnTo>
                  <a:pt x="2520696" y="502920"/>
                </a:lnTo>
                <a:lnTo>
                  <a:pt x="2520696" y="0"/>
                </a:lnTo>
                <a:lnTo>
                  <a:pt x="0" y="0"/>
                </a:lnTo>
                <a:lnTo>
                  <a:pt x="0" y="50292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</p:spPr>
        <p:txBody>
          <a:bodyPr wrap="square" lIns="0" tIns="0" rIns="0" bIns="0" rtlCol="0" anchor="ctr"/>
          <a:lstStyle/>
          <a:p>
            <a:pPr marL="12700" algn="ctr">
              <a:lnSpc>
                <a:spcPct val="100000"/>
              </a:lnSpc>
            </a:pPr>
            <a:r>
              <a:rPr lang="zh-CN" altLang="en-US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数据源</a:t>
            </a:r>
            <a:endParaRPr lang="zh-CN" altLang="en-US" dirty="0"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19" name="object 17"/>
          <p:cNvSpPr txBox="1"/>
          <p:nvPr/>
        </p:nvSpPr>
        <p:spPr>
          <a:xfrm>
            <a:off x="251519" y="1556792"/>
            <a:ext cx="2135239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服务器和安全设备数据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0" name="object 18"/>
          <p:cNvSpPr txBox="1"/>
          <p:nvPr/>
        </p:nvSpPr>
        <p:spPr>
          <a:xfrm>
            <a:off x="678767" y="3573016"/>
            <a:ext cx="1280742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网络流量数据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2" name="object 21"/>
          <p:cNvSpPr txBox="1"/>
          <p:nvPr/>
        </p:nvSpPr>
        <p:spPr>
          <a:xfrm>
            <a:off x="7339330" y="1091487"/>
            <a:ext cx="1043940" cy="30777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安全应用</a:t>
            </a:r>
            <a:endParaRPr sz="2000" dirty="0"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6" name="object 25"/>
          <p:cNvSpPr txBox="1"/>
          <p:nvPr/>
        </p:nvSpPr>
        <p:spPr>
          <a:xfrm>
            <a:off x="7318502" y="1557084"/>
            <a:ext cx="917575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/>
            <a:r>
              <a:rPr sz="1600" b="1" dirty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全文检索</a:t>
            </a:r>
          </a:p>
        </p:txBody>
      </p:sp>
      <p:sp>
        <p:nvSpPr>
          <p:cNvPr id="27" name="object 26"/>
          <p:cNvSpPr txBox="1"/>
          <p:nvPr/>
        </p:nvSpPr>
        <p:spPr>
          <a:xfrm>
            <a:off x="7586154" y="4050336"/>
            <a:ext cx="38227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微软雅黑" pitchFamily="34" charset="-122"/>
                <a:ea typeface="微软雅黑" pitchFamily="34" charset="-122"/>
                <a:cs typeface="微软雅黑"/>
              </a:rPr>
              <a:t>报表</a:t>
            </a:r>
            <a:endParaRPr sz="1400"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8" name="object 27"/>
          <p:cNvSpPr txBox="1"/>
          <p:nvPr/>
        </p:nvSpPr>
        <p:spPr>
          <a:xfrm>
            <a:off x="7229602" y="5232097"/>
            <a:ext cx="1095375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微软雅黑" pitchFamily="34" charset="-122"/>
                <a:ea typeface="微软雅黑" pitchFamily="34" charset="-122"/>
                <a:cs typeface="微软雅黑"/>
              </a:rPr>
              <a:t>异常行为分析</a:t>
            </a:r>
            <a:endParaRPr sz="1400" dirty="0"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29" name="object 28"/>
          <p:cNvSpPr txBox="1"/>
          <p:nvPr/>
        </p:nvSpPr>
        <p:spPr>
          <a:xfrm>
            <a:off x="7407719" y="2839654"/>
            <a:ext cx="739140" cy="21544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b="1" dirty="0">
                <a:latin typeface="微软雅黑" pitchFamily="34" charset="-122"/>
                <a:ea typeface="微软雅黑" pitchFamily="34" charset="-122"/>
                <a:cs typeface="微软雅黑"/>
              </a:rPr>
              <a:t>威胁检测</a:t>
            </a:r>
            <a:endParaRPr sz="1400" dirty="0"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sp>
        <p:nvSpPr>
          <p:cNvPr id="30" name="object 20"/>
          <p:cNvSpPr/>
          <p:nvPr/>
        </p:nvSpPr>
        <p:spPr>
          <a:xfrm>
            <a:off x="6600443" y="964691"/>
            <a:ext cx="2520950" cy="504825"/>
          </a:xfrm>
          <a:custGeom>
            <a:avLst/>
            <a:gdLst/>
            <a:ahLst/>
            <a:cxnLst/>
            <a:rect l="l" t="t" r="r" b="b"/>
            <a:pathLst>
              <a:path w="2520950" h="504825">
                <a:moveTo>
                  <a:pt x="0" y="504443"/>
                </a:moveTo>
                <a:lnTo>
                  <a:pt x="2520696" y="504443"/>
                </a:lnTo>
                <a:lnTo>
                  <a:pt x="2520696" y="0"/>
                </a:lnTo>
                <a:lnTo>
                  <a:pt x="0" y="0"/>
                </a:lnTo>
                <a:lnTo>
                  <a:pt x="0" y="504443"/>
                </a:ln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</p:spPr>
        <p:txBody>
          <a:bodyPr wrap="square" lIns="0" tIns="0" rIns="0" bIns="0"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安全态势感知</a:t>
            </a:r>
          </a:p>
        </p:txBody>
      </p:sp>
      <p:grpSp>
        <p:nvGrpSpPr>
          <p:cNvPr id="111" name="组合 110"/>
          <p:cNvGrpSpPr/>
          <p:nvPr/>
        </p:nvGrpSpPr>
        <p:grpSpPr>
          <a:xfrm>
            <a:off x="488932" y="3907933"/>
            <a:ext cx="1660412" cy="1511868"/>
            <a:chOff x="251520" y="4221088"/>
            <a:chExt cx="2135239" cy="1944216"/>
          </a:xfrm>
        </p:grpSpPr>
        <p:pic>
          <p:nvPicPr>
            <p:cNvPr id="80" name="图片 17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0577" y="5195512"/>
              <a:ext cx="623071" cy="952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1" name="图片 177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3688" y="5212356"/>
              <a:ext cx="623071" cy="9529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2" name="图片 18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4221088"/>
              <a:ext cx="623464" cy="62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3" name="图片 181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36482" y="4221088"/>
              <a:ext cx="623464" cy="621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92" name="组合 91"/>
            <p:cNvGrpSpPr/>
            <p:nvPr/>
          </p:nvGrpSpPr>
          <p:grpSpPr>
            <a:xfrm>
              <a:off x="1890360" y="4531944"/>
              <a:ext cx="282226" cy="663568"/>
              <a:chOff x="1896129" y="4817448"/>
              <a:chExt cx="227599" cy="390265"/>
            </a:xfrm>
          </p:grpSpPr>
          <p:cxnSp>
            <p:nvCxnSpPr>
              <p:cNvPr id="85" name="直接连接符 84"/>
              <p:cNvCxnSpPr/>
              <p:nvPr/>
            </p:nvCxnSpPr>
            <p:spPr>
              <a:xfrm>
                <a:off x="1896129" y="4820304"/>
                <a:ext cx="227599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直接连接符 85"/>
              <p:cNvCxnSpPr/>
              <p:nvPr/>
            </p:nvCxnSpPr>
            <p:spPr>
              <a:xfrm>
                <a:off x="2112153" y="4817448"/>
                <a:ext cx="0" cy="39026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95" name="组合 94"/>
            <p:cNvGrpSpPr/>
            <p:nvPr/>
          </p:nvGrpSpPr>
          <p:grpSpPr>
            <a:xfrm flipH="1">
              <a:off x="539551" y="4853699"/>
              <a:ext cx="214987" cy="807548"/>
              <a:chOff x="1907704" y="4817448"/>
              <a:chExt cx="216024" cy="390265"/>
            </a:xfrm>
          </p:grpSpPr>
          <p:cxnSp>
            <p:nvCxnSpPr>
              <p:cNvPr id="97" name="直接连接符 96"/>
              <p:cNvCxnSpPr/>
              <p:nvPr/>
            </p:nvCxnSpPr>
            <p:spPr>
              <a:xfrm>
                <a:off x="2112153" y="4817448"/>
                <a:ext cx="0" cy="390265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8" name="直接连接符 97"/>
              <p:cNvCxnSpPr/>
              <p:nvPr/>
            </p:nvCxnSpPr>
            <p:spPr>
              <a:xfrm>
                <a:off x="1907704" y="5203170"/>
                <a:ext cx="216024" cy="0"/>
              </a:xfrm>
              <a:prstGeom prst="line">
                <a:avLst/>
              </a:prstGeom>
              <a:ln w="381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9" name="object 18"/>
            <p:cNvSpPr txBox="1"/>
            <p:nvPr/>
          </p:nvSpPr>
          <p:spPr>
            <a:xfrm>
              <a:off x="791950" y="4869160"/>
              <a:ext cx="1098409" cy="27705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1400" b="1" dirty="0" err="1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NetFlow</a:t>
              </a:r>
              <a:endParaRPr sz="1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cxnSp>
          <p:nvCxnSpPr>
            <p:cNvPr id="100" name="直接连接符 99"/>
            <p:cNvCxnSpPr/>
            <p:nvPr/>
          </p:nvCxnSpPr>
          <p:spPr>
            <a:xfrm>
              <a:off x="899592" y="4531944"/>
              <a:ext cx="296268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连接符 102"/>
            <p:cNvCxnSpPr/>
            <p:nvPr/>
          </p:nvCxnSpPr>
          <p:spPr>
            <a:xfrm>
              <a:off x="1444270" y="5661247"/>
              <a:ext cx="296268" cy="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8" name="组合 107"/>
          <p:cNvGrpSpPr/>
          <p:nvPr/>
        </p:nvGrpSpPr>
        <p:grpSpPr>
          <a:xfrm>
            <a:off x="488932" y="1893184"/>
            <a:ext cx="1660411" cy="1476250"/>
            <a:chOff x="310504" y="2083998"/>
            <a:chExt cx="1917746" cy="1705042"/>
          </a:xfrm>
        </p:grpSpPr>
        <p:grpSp>
          <p:nvGrpSpPr>
            <p:cNvPr id="2" name="组合 1"/>
            <p:cNvGrpSpPr/>
            <p:nvPr/>
          </p:nvGrpSpPr>
          <p:grpSpPr>
            <a:xfrm>
              <a:off x="691216" y="2083998"/>
              <a:ext cx="1101781" cy="1705042"/>
              <a:chOff x="691216" y="2083998"/>
              <a:chExt cx="1101781" cy="1705042"/>
            </a:xfrm>
          </p:grpSpPr>
          <p:pic>
            <p:nvPicPr>
              <p:cNvPr id="75" name="图片 74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717185" y="2083998"/>
                <a:ext cx="501402" cy="501404"/>
              </a:xfrm>
              <a:prstGeom prst="rect">
                <a:avLst/>
              </a:prstGeom>
            </p:spPr>
          </p:pic>
          <p:pic>
            <p:nvPicPr>
              <p:cNvPr id="76" name="图片 75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59632" y="2083998"/>
                <a:ext cx="501402" cy="501404"/>
              </a:xfrm>
              <a:prstGeom prst="rect">
                <a:avLst/>
              </a:prstGeom>
            </p:spPr>
          </p:pic>
          <p:pic>
            <p:nvPicPr>
              <p:cNvPr id="77" name="图片 76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7185" y="2630864"/>
                <a:ext cx="501402" cy="501404"/>
              </a:xfrm>
              <a:prstGeom prst="rect">
                <a:avLst/>
              </a:prstGeom>
            </p:spPr>
          </p:pic>
          <p:pic>
            <p:nvPicPr>
              <p:cNvPr id="78" name="图片 7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59632" y="2630864"/>
                <a:ext cx="501402" cy="501404"/>
              </a:xfrm>
              <a:prstGeom prst="rect">
                <a:avLst/>
              </a:prstGeom>
            </p:spPr>
          </p:pic>
          <p:pic>
            <p:nvPicPr>
              <p:cNvPr id="79" name="图片 78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91216" y="3422091"/>
                <a:ext cx="1101781" cy="366949"/>
              </a:xfrm>
              <a:prstGeom prst="rect">
                <a:avLst/>
              </a:prstGeom>
            </p:spPr>
          </p:pic>
        </p:grpSp>
        <p:sp>
          <p:nvSpPr>
            <p:cNvPr id="105" name="object 18"/>
            <p:cNvSpPr txBox="1"/>
            <p:nvPr/>
          </p:nvSpPr>
          <p:spPr>
            <a:xfrm>
              <a:off x="310504" y="3162802"/>
              <a:ext cx="1917746" cy="248834"/>
            </a:xfrm>
            <a:prstGeom prst="rect">
              <a:avLst/>
            </a:prstGeom>
          </p:spPr>
          <p:txBody>
            <a:bodyPr vert="horz" wrap="square" lIns="0" tIns="0" rIns="0" bIns="0" rtlCol="0">
              <a:spAutoFit/>
            </a:bodyPr>
            <a:lstStyle/>
            <a:p>
              <a:pPr marL="12700">
                <a:lnSpc>
                  <a:spcPct val="100000"/>
                </a:lnSpc>
              </a:pPr>
              <a:r>
                <a:rPr lang="en-US" sz="1400" b="1" dirty="0" smtClean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Firewall  IPS  WAF   </a:t>
              </a:r>
              <a:endParaRPr sz="14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</p:grpSp>
      <p:sp>
        <p:nvSpPr>
          <p:cNvPr id="109" name="右箭头 108"/>
          <p:cNvSpPr/>
          <p:nvPr/>
        </p:nvSpPr>
        <p:spPr>
          <a:xfrm>
            <a:off x="2240256" y="3570300"/>
            <a:ext cx="315520" cy="648072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object 18"/>
          <p:cNvSpPr txBox="1"/>
          <p:nvPr/>
        </p:nvSpPr>
        <p:spPr>
          <a:xfrm>
            <a:off x="854429" y="5598580"/>
            <a:ext cx="929417" cy="2462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lang="zh-CN" altLang="en-US" sz="1600" b="1" dirty="0" smtClean="0">
                <a:solidFill>
                  <a:schemeClr val="accent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  <a:cs typeface="微软雅黑"/>
              </a:rPr>
              <a:t>原始数据</a:t>
            </a:r>
            <a:endParaRPr sz="1600" dirty="0">
              <a:solidFill>
                <a:schemeClr val="accent1">
                  <a:lumMod val="50000"/>
                </a:schemeClr>
              </a:solidFill>
              <a:latin typeface="微软雅黑" pitchFamily="34" charset="-122"/>
              <a:ea typeface="微软雅黑" pitchFamily="34" charset="-122"/>
              <a:cs typeface="微软雅黑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327" y="5949280"/>
            <a:ext cx="1028398" cy="3454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60" y="1872540"/>
            <a:ext cx="739396" cy="765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60" y="3127905"/>
            <a:ext cx="782638" cy="7775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60" y="4331907"/>
            <a:ext cx="716288" cy="6849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86160" y="5545835"/>
            <a:ext cx="748160" cy="75269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04" y="1938608"/>
            <a:ext cx="1813890" cy="108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0834" y="1938607"/>
            <a:ext cx="1792326" cy="10846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3604" y="3880627"/>
            <a:ext cx="1466785" cy="148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49703" y="3880627"/>
            <a:ext cx="1813890" cy="14806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4" name="直接连接符 113"/>
          <p:cNvCxnSpPr/>
          <p:nvPr/>
        </p:nvCxnSpPr>
        <p:spPr>
          <a:xfrm>
            <a:off x="353390" y="3429000"/>
            <a:ext cx="1884126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/>
          <p:nvPr/>
        </p:nvCxnSpPr>
        <p:spPr>
          <a:xfrm>
            <a:off x="353390" y="5517232"/>
            <a:ext cx="1884126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直接连接符 133"/>
          <p:cNvCxnSpPr/>
          <p:nvPr/>
        </p:nvCxnSpPr>
        <p:spPr>
          <a:xfrm>
            <a:off x="7236296" y="2708920"/>
            <a:ext cx="1064579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7236296" y="3945248"/>
            <a:ext cx="1064579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7236296" y="5085184"/>
            <a:ext cx="1064579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右箭头 139"/>
          <p:cNvSpPr/>
          <p:nvPr/>
        </p:nvSpPr>
        <p:spPr>
          <a:xfrm>
            <a:off x="6660232" y="2422246"/>
            <a:ext cx="315520" cy="57334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1" name="右箭头 140"/>
          <p:cNvSpPr/>
          <p:nvPr/>
        </p:nvSpPr>
        <p:spPr>
          <a:xfrm>
            <a:off x="6660232" y="3645024"/>
            <a:ext cx="315520" cy="57334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2" name="右箭头 141"/>
          <p:cNvSpPr/>
          <p:nvPr/>
        </p:nvSpPr>
        <p:spPr>
          <a:xfrm>
            <a:off x="6660232" y="4799868"/>
            <a:ext cx="315520" cy="573348"/>
          </a:xfrm>
          <a:prstGeom prst="rightArrow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矩形 116"/>
          <p:cNvSpPr/>
          <p:nvPr/>
        </p:nvSpPr>
        <p:spPr>
          <a:xfrm>
            <a:off x="2649092" y="1680194"/>
            <a:ext cx="3844264" cy="4241988"/>
          </a:xfrm>
          <a:prstGeom prst="rect">
            <a:avLst/>
          </a:pr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70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405828"/>
          </a:xfrm>
        </p:spPr>
        <p:txBody>
          <a:bodyPr/>
          <a:lstStyle/>
          <a:p>
            <a:r>
              <a:rPr lang="zh-CN" altLang="en-US" dirty="0" smtClean="0"/>
              <a:t>大数据在网络安全上的优势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432128" y="842070"/>
            <a:ext cx="828092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按照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时间维度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现有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的未知威胁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往往在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互联网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上的其他客户中已发生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关联性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将本地数据与互联网海量多维信息进行关联分析，效果会远远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超过独立安全设备的检测与防护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n"/>
            </a:pP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普适性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ü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针对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互联网海量多维信息，采用机器学习挖掘所得到的检测模型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，最终也能够对其他用户产生防护效果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3671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标题 3"/>
          <p:cNvSpPr>
            <a:spLocks noGrp="1"/>
          </p:cNvSpPr>
          <p:nvPr>
            <p:ph type="title"/>
          </p:nvPr>
        </p:nvSpPr>
        <p:spPr>
          <a:xfrm>
            <a:off x="214282" y="142852"/>
            <a:ext cx="5286412" cy="405828"/>
          </a:xfrm>
        </p:spPr>
        <p:txBody>
          <a:bodyPr/>
          <a:lstStyle/>
          <a:p>
            <a:pPr marL="12700">
              <a:lnSpc>
                <a:spcPct val="100000"/>
              </a:lnSpc>
            </a:pPr>
            <a:r>
              <a:rPr lang="zh-CN" altLang="en-US" dirty="0" smtClean="0"/>
              <a:t>目录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889632" y="1656722"/>
            <a:ext cx="5364736" cy="3544556"/>
            <a:chOff x="1727544" y="1196752"/>
            <a:chExt cx="5364736" cy="3544556"/>
          </a:xfrm>
        </p:grpSpPr>
        <p:sp>
          <p:nvSpPr>
            <p:cNvPr id="22" name="object 4"/>
            <p:cNvSpPr/>
            <p:nvPr/>
          </p:nvSpPr>
          <p:spPr>
            <a:xfrm>
              <a:off x="2411760" y="1196752"/>
              <a:ext cx="4680520" cy="567682"/>
            </a:xfrm>
            <a:custGeom>
              <a:avLst/>
              <a:gdLst/>
              <a:ahLst/>
              <a:cxnLst/>
              <a:rect l="l" t="t" r="r" b="b"/>
              <a:pathLst>
                <a:path w="3400425" h="422275">
                  <a:moveTo>
                    <a:pt x="3361563" y="0"/>
                  </a:moveTo>
                  <a:lnTo>
                    <a:pt x="34304" y="225"/>
                  </a:lnTo>
                  <a:lnTo>
                    <a:pt x="2652" y="24445"/>
                  </a:lnTo>
                  <a:lnTo>
                    <a:pt x="0" y="38481"/>
                  </a:lnTo>
                  <a:lnTo>
                    <a:pt x="225" y="387843"/>
                  </a:lnTo>
                  <a:lnTo>
                    <a:pt x="4300" y="401326"/>
                  </a:lnTo>
                  <a:lnTo>
                    <a:pt x="12712" y="412216"/>
                  </a:lnTo>
                  <a:lnTo>
                    <a:pt x="24445" y="419495"/>
                  </a:lnTo>
                  <a:lnTo>
                    <a:pt x="38481" y="422148"/>
                  </a:lnTo>
                  <a:lnTo>
                    <a:pt x="3365739" y="421922"/>
                  </a:lnTo>
                  <a:lnTo>
                    <a:pt x="3379222" y="417847"/>
                  </a:lnTo>
                  <a:lnTo>
                    <a:pt x="3390112" y="409435"/>
                  </a:lnTo>
                  <a:lnTo>
                    <a:pt x="3397391" y="397702"/>
                  </a:lnTo>
                  <a:lnTo>
                    <a:pt x="3400043" y="383667"/>
                  </a:lnTo>
                  <a:lnTo>
                    <a:pt x="3399818" y="34304"/>
                  </a:lnTo>
                  <a:lnTo>
                    <a:pt x="3395743" y="20821"/>
                  </a:lnTo>
                  <a:lnTo>
                    <a:pt x="3387331" y="9931"/>
                  </a:lnTo>
                  <a:lnTo>
                    <a:pt x="3375598" y="2652"/>
                  </a:lnTo>
                  <a:lnTo>
                    <a:pt x="336156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0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网络安全威胁现状</a:t>
              </a:r>
              <a:endParaRPr lang="zh-CN" altLang="en-US" sz="200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4" name="object 6"/>
            <p:cNvSpPr/>
            <p:nvPr/>
          </p:nvSpPr>
          <p:spPr>
            <a:xfrm>
              <a:off x="2411760" y="2190411"/>
              <a:ext cx="4680520" cy="565972"/>
            </a:xfrm>
            <a:custGeom>
              <a:avLst/>
              <a:gdLst/>
              <a:ahLst/>
              <a:cxnLst/>
              <a:rect l="l" t="t" r="r" b="b"/>
              <a:pathLst>
                <a:path w="3400425" h="421005">
                  <a:moveTo>
                    <a:pt x="3361690" y="0"/>
                  </a:moveTo>
                  <a:lnTo>
                    <a:pt x="34370" y="203"/>
                  </a:lnTo>
                  <a:lnTo>
                    <a:pt x="2651" y="24292"/>
                  </a:lnTo>
                  <a:lnTo>
                    <a:pt x="0" y="38353"/>
                  </a:lnTo>
                  <a:lnTo>
                    <a:pt x="203" y="386253"/>
                  </a:lnTo>
                  <a:lnTo>
                    <a:pt x="4209" y="399779"/>
                  </a:lnTo>
                  <a:lnTo>
                    <a:pt x="12575" y="410688"/>
                  </a:lnTo>
                  <a:lnTo>
                    <a:pt x="24292" y="417972"/>
                  </a:lnTo>
                  <a:lnTo>
                    <a:pt x="38353" y="420624"/>
                  </a:lnTo>
                  <a:lnTo>
                    <a:pt x="3365673" y="420420"/>
                  </a:lnTo>
                  <a:lnTo>
                    <a:pt x="3379199" y="416414"/>
                  </a:lnTo>
                  <a:lnTo>
                    <a:pt x="3390108" y="408048"/>
                  </a:lnTo>
                  <a:lnTo>
                    <a:pt x="3397392" y="396331"/>
                  </a:lnTo>
                  <a:lnTo>
                    <a:pt x="3400043" y="382269"/>
                  </a:lnTo>
                  <a:lnTo>
                    <a:pt x="3399840" y="34370"/>
                  </a:lnTo>
                  <a:lnTo>
                    <a:pt x="3395834" y="20844"/>
                  </a:lnTo>
                  <a:lnTo>
                    <a:pt x="3387468" y="9935"/>
                  </a:lnTo>
                  <a:lnTo>
                    <a:pt x="3375751" y="2651"/>
                  </a:lnTo>
                  <a:lnTo>
                    <a:pt x="336169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000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 大数据与网络安全</a:t>
              </a:r>
              <a:endParaRPr lang="zh-CN" altLang="en-US" sz="2000" spc="19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6" name="object 8"/>
            <p:cNvSpPr/>
            <p:nvPr/>
          </p:nvSpPr>
          <p:spPr>
            <a:xfrm>
              <a:off x="2411760" y="3182019"/>
              <a:ext cx="4680520" cy="565972"/>
            </a:xfrm>
            <a:custGeom>
              <a:avLst/>
              <a:gdLst/>
              <a:ahLst/>
              <a:cxnLst/>
              <a:rect l="l" t="t" r="r" b="b"/>
              <a:pathLst>
                <a:path w="3400425" h="421004">
                  <a:moveTo>
                    <a:pt x="3361690" y="0"/>
                  </a:moveTo>
                  <a:lnTo>
                    <a:pt x="34370" y="203"/>
                  </a:lnTo>
                  <a:lnTo>
                    <a:pt x="2651" y="24292"/>
                  </a:lnTo>
                  <a:lnTo>
                    <a:pt x="0" y="38353"/>
                  </a:lnTo>
                  <a:lnTo>
                    <a:pt x="203" y="386253"/>
                  </a:lnTo>
                  <a:lnTo>
                    <a:pt x="4209" y="399779"/>
                  </a:lnTo>
                  <a:lnTo>
                    <a:pt x="12575" y="410688"/>
                  </a:lnTo>
                  <a:lnTo>
                    <a:pt x="24292" y="417972"/>
                  </a:lnTo>
                  <a:lnTo>
                    <a:pt x="38353" y="420624"/>
                  </a:lnTo>
                  <a:lnTo>
                    <a:pt x="3365673" y="420420"/>
                  </a:lnTo>
                  <a:lnTo>
                    <a:pt x="3379199" y="416414"/>
                  </a:lnTo>
                  <a:lnTo>
                    <a:pt x="3390108" y="408048"/>
                  </a:lnTo>
                  <a:lnTo>
                    <a:pt x="3397392" y="396331"/>
                  </a:lnTo>
                  <a:lnTo>
                    <a:pt x="3400043" y="382270"/>
                  </a:lnTo>
                  <a:lnTo>
                    <a:pt x="3399840" y="34370"/>
                  </a:lnTo>
                  <a:lnTo>
                    <a:pt x="3395834" y="20844"/>
                  </a:lnTo>
                  <a:lnTo>
                    <a:pt x="3387468" y="9935"/>
                  </a:lnTo>
                  <a:lnTo>
                    <a:pt x="3375751" y="2651"/>
                  </a:lnTo>
                  <a:lnTo>
                    <a:pt x="3361690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400" b="1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安全</a:t>
              </a:r>
              <a:r>
                <a:rPr lang="zh-CN" altLang="en-US" sz="2400" b="1" spc="19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态势</a:t>
              </a:r>
              <a:r>
                <a:rPr lang="zh-CN" altLang="en-US" sz="2400" b="1" spc="190" dirty="0" smtClean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感知结构与技术</a:t>
              </a:r>
              <a:endParaRPr lang="zh-CN" altLang="en-US" sz="2400" b="1" spc="190" dirty="0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  <a:cs typeface="微软雅黑"/>
              </a:endParaRPr>
            </a:p>
          </p:txBody>
        </p:sp>
        <p:sp>
          <p:nvSpPr>
            <p:cNvPr id="28" name="object 10"/>
            <p:cNvSpPr/>
            <p:nvPr/>
          </p:nvSpPr>
          <p:spPr>
            <a:xfrm>
              <a:off x="2411760" y="4173626"/>
              <a:ext cx="4680520" cy="567682"/>
            </a:xfrm>
            <a:custGeom>
              <a:avLst/>
              <a:gdLst/>
              <a:ahLst/>
              <a:cxnLst/>
              <a:rect l="l" t="t" r="r" b="b"/>
              <a:pathLst>
                <a:path w="3400425" h="422275">
                  <a:moveTo>
                    <a:pt x="3361563" y="0"/>
                  </a:moveTo>
                  <a:lnTo>
                    <a:pt x="34304" y="225"/>
                  </a:lnTo>
                  <a:lnTo>
                    <a:pt x="2652" y="24445"/>
                  </a:lnTo>
                  <a:lnTo>
                    <a:pt x="0" y="38481"/>
                  </a:lnTo>
                  <a:lnTo>
                    <a:pt x="225" y="387843"/>
                  </a:lnTo>
                  <a:lnTo>
                    <a:pt x="4300" y="401326"/>
                  </a:lnTo>
                  <a:lnTo>
                    <a:pt x="12712" y="412216"/>
                  </a:lnTo>
                  <a:lnTo>
                    <a:pt x="24445" y="419495"/>
                  </a:lnTo>
                  <a:lnTo>
                    <a:pt x="38481" y="422148"/>
                  </a:lnTo>
                  <a:lnTo>
                    <a:pt x="3365739" y="421922"/>
                  </a:lnTo>
                  <a:lnTo>
                    <a:pt x="3379222" y="417847"/>
                  </a:lnTo>
                  <a:lnTo>
                    <a:pt x="3390112" y="409435"/>
                  </a:lnTo>
                  <a:lnTo>
                    <a:pt x="3397391" y="397702"/>
                  </a:lnTo>
                  <a:lnTo>
                    <a:pt x="3400043" y="383667"/>
                  </a:lnTo>
                  <a:lnTo>
                    <a:pt x="3399818" y="34304"/>
                  </a:lnTo>
                  <a:lnTo>
                    <a:pt x="3395743" y="20821"/>
                  </a:lnTo>
                  <a:lnTo>
                    <a:pt x="3387331" y="9931"/>
                  </a:lnTo>
                  <a:lnTo>
                    <a:pt x="3375598" y="2652"/>
                  </a:lnTo>
                  <a:lnTo>
                    <a:pt x="3361563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lIns="0" tIns="0" rIns="0" bIns="0" rtlCol="0" anchor="ctr"/>
            <a:lstStyle/>
            <a:p>
              <a:pPr marL="12700" algn="ctr">
                <a:lnSpc>
                  <a:spcPct val="100000"/>
                </a:lnSpc>
              </a:pPr>
              <a:r>
                <a:rPr lang="zh-CN" altLang="en-US" sz="2000" spc="190" dirty="0">
                  <a:solidFill>
                    <a:schemeClr val="tx2"/>
                  </a:solidFill>
                  <a:latin typeface="微软雅黑" pitchFamily="34" charset="-122"/>
                  <a:ea typeface="微软雅黑" pitchFamily="34" charset="-122"/>
                  <a:cs typeface="微软雅黑"/>
                </a:rPr>
                <a:t>问题探讨</a:t>
              </a:r>
            </a:p>
          </p:txBody>
        </p:sp>
        <p:sp>
          <p:nvSpPr>
            <p:cNvPr id="32" name="object 14"/>
            <p:cNvSpPr/>
            <p:nvPr/>
          </p:nvSpPr>
          <p:spPr>
            <a:xfrm>
              <a:off x="1727544" y="2190409"/>
              <a:ext cx="696916" cy="565975"/>
            </a:xfrm>
            <a:custGeom>
              <a:avLst/>
              <a:gdLst/>
              <a:ahLst/>
              <a:cxnLst/>
              <a:rect l="l" t="t" r="r" b="b"/>
              <a:pathLst>
                <a:path w="421005" h="42100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3"/>
                  </a:lnTo>
                  <a:lnTo>
                    <a:pt x="1033" y="396706"/>
                  </a:lnTo>
                  <a:lnTo>
                    <a:pt x="7356" y="409017"/>
                  </a:lnTo>
                  <a:lnTo>
                    <a:pt x="18167" y="417478"/>
                  </a:lnTo>
                  <a:lnTo>
                    <a:pt x="32003" y="420624"/>
                  </a:lnTo>
                  <a:lnTo>
                    <a:pt x="396706" y="419590"/>
                  </a:lnTo>
                  <a:lnTo>
                    <a:pt x="409017" y="413267"/>
                  </a:lnTo>
                  <a:lnTo>
                    <a:pt x="417478" y="402456"/>
                  </a:lnTo>
                  <a:lnTo>
                    <a:pt x="420624" y="388619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2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4" name="object 16"/>
            <p:cNvSpPr/>
            <p:nvPr/>
          </p:nvSpPr>
          <p:spPr>
            <a:xfrm>
              <a:off x="1727544" y="3182017"/>
              <a:ext cx="696916" cy="565975"/>
            </a:xfrm>
            <a:custGeom>
              <a:avLst/>
              <a:gdLst/>
              <a:ahLst/>
              <a:cxnLst/>
              <a:rect l="l" t="t" r="r" b="b"/>
              <a:pathLst>
                <a:path w="421005" h="421004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3"/>
                  </a:lnTo>
                  <a:lnTo>
                    <a:pt x="1033" y="396706"/>
                  </a:lnTo>
                  <a:lnTo>
                    <a:pt x="7356" y="409017"/>
                  </a:lnTo>
                  <a:lnTo>
                    <a:pt x="18167" y="417478"/>
                  </a:lnTo>
                  <a:lnTo>
                    <a:pt x="32003" y="420624"/>
                  </a:lnTo>
                  <a:lnTo>
                    <a:pt x="396706" y="419590"/>
                  </a:lnTo>
                  <a:lnTo>
                    <a:pt x="409017" y="413267"/>
                  </a:lnTo>
                  <a:lnTo>
                    <a:pt x="417478" y="402456"/>
                  </a:lnTo>
                  <a:lnTo>
                    <a:pt x="420624" y="388619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3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object 18"/>
            <p:cNvSpPr/>
            <p:nvPr/>
          </p:nvSpPr>
          <p:spPr>
            <a:xfrm>
              <a:off x="1727544" y="4173626"/>
              <a:ext cx="696916" cy="567682"/>
            </a:xfrm>
            <a:custGeom>
              <a:avLst/>
              <a:gdLst/>
              <a:ahLst/>
              <a:cxnLst/>
              <a:rect l="l" t="t" r="r" b="b"/>
              <a:pathLst>
                <a:path w="421005" h="42227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4"/>
                  </a:lnTo>
                  <a:lnTo>
                    <a:pt x="1033" y="398230"/>
                  </a:lnTo>
                  <a:lnTo>
                    <a:pt x="7356" y="410541"/>
                  </a:lnTo>
                  <a:lnTo>
                    <a:pt x="18167" y="419002"/>
                  </a:lnTo>
                  <a:lnTo>
                    <a:pt x="32003" y="422148"/>
                  </a:lnTo>
                  <a:lnTo>
                    <a:pt x="396706" y="421114"/>
                  </a:lnTo>
                  <a:lnTo>
                    <a:pt x="409017" y="414791"/>
                  </a:lnTo>
                  <a:lnTo>
                    <a:pt x="417478" y="403980"/>
                  </a:lnTo>
                  <a:lnTo>
                    <a:pt x="420624" y="390144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>
                  <a:solidFill>
                    <a:schemeClr val="bg1"/>
                  </a:solidFill>
                </a:rPr>
                <a:t>4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  <p:sp>
          <p:nvSpPr>
            <p:cNvPr id="20" name="object 2"/>
            <p:cNvSpPr/>
            <p:nvPr/>
          </p:nvSpPr>
          <p:spPr>
            <a:xfrm>
              <a:off x="1727544" y="1196752"/>
              <a:ext cx="696916" cy="567682"/>
            </a:xfrm>
            <a:custGeom>
              <a:avLst/>
              <a:gdLst/>
              <a:ahLst/>
              <a:cxnLst/>
              <a:rect l="l" t="t" r="r" b="b"/>
              <a:pathLst>
                <a:path w="421005" h="422275">
                  <a:moveTo>
                    <a:pt x="388619" y="0"/>
                  </a:moveTo>
                  <a:lnTo>
                    <a:pt x="23917" y="1033"/>
                  </a:lnTo>
                  <a:lnTo>
                    <a:pt x="11606" y="7356"/>
                  </a:lnTo>
                  <a:lnTo>
                    <a:pt x="3145" y="18167"/>
                  </a:lnTo>
                  <a:lnTo>
                    <a:pt x="0" y="32004"/>
                  </a:lnTo>
                  <a:lnTo>
                    <a:pt x="1033" y="398230"/>
                  </a:lnTo>
                  <a:lnTo>
                    <a:pt x="7356" y="410541"/>
                  </a:lnTo>
                  <a:lnTo>
                    <a:pt x="18167" y="419002"/>
                  </a:lnTo>
                  <a:lnTo>
                    <a:pt x="32003" y="422148"/>
                  </a:lnTo>
                  <a:lnTo>
                    <a:pt x="396706" y="421114"/>
                  </a:lnTo>
                  <a:lnTo>
                    <a:pt x="409017" y="414791"/>
                  </a:lnTo>
                  <a:lnTo>
                    <a:pt x="417478" y="403980"/>
                  </a:lnTo>
                  <a:lnTo>
                    <a:pt x="420624" y="390144"/>
                  </a:lnTo>
                  <a:lnTo>
                    <a:pt x="419590" y="23917"/>
                  </a:lnTo>
                  <a:lnTo>
                    <a:pt x="413267" y="11606"/>
                  </a:lnTo>
                  <a:lnTo>
                    <a:pt x="402456" y="3145"/>
                  </a:lnTo>
                  <a:lnTo>
                    <a:pt x="388619" y="0"/>
                  </a:lnTo>
                  <a:close/>
                </a:path>
              </a:pathLst>
            </a:custGeom>
            <a:solidFill>
              <a:schemeClr val="accent1"/>
            </a:solidFill>
          </p:spPr>
          <p:txBody>
            <a:bodyPr wrap="square" lIns="0" tIns="0" rIns="0" bIns="0" rtlCol="0" anchor="ctr"/>
            <a:lstStyle/>
            <a:p>
              <a:pPr algn="ctr"/>
              <a:r>
                <a:rPr lang="en-US" sz="2800" b="1" dirty="0" smtClean="0">
                  <a:solidFill>
                    <a:schemeClr val="bg1"/>
                  </a:solidFill>
                </a:rPr>
                <a:t>1</a:t>
              </a:r>
              <a:endParaRPr sz="28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45559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92" y="856149"/>
            <a:ext cx="7488832" cy="53091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标题 3"/>
          <p:cNvSpPr txBox="1">
            <a:spLocks/>
          </p:cNvSpPr>
          <p:nvPr/>
        </p:nvSpPr>
        <p:spPr>
          <a:xfrm>
            <a:off x="214282" y="142852"/>
            <a:ext cx="5286412" cy="4058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1" kern="1200">
                <a:solidFill>
                  <a:srgbClr val="1964B4"/>
                </a:solidFill>
                <a:latin typeface="微软雅黑" pitchFamily="34" charset="-122"/>
                <a:ea typeface="微软雅黑" pitchFamily="34" charset="-122"/>
                <a:cs typeface="+mj-cs"/>
              </a:defRPr>
            </a:lvl1pPr>
          </a:lstStyle>
          <a:p>
            <a:r>
              <a:rPr lang="en-US" altLang="zh-CN" dirty="0" smtClean="0"/>
              <a:t>Big Data Stack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68360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胶片模版1</Template>
  <TotalTime>55546</TotalTime>
  <Words>2669</Words>
  <Application>Microsoft Office PowerPoint</Application>
  <PresentationFormat>全屏显示(4:3)</PresentationFormat>
  <Paragraphs>545</Paragraphs>
  <Slides>37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自定义设计方案</vt:lpstr>
      <vt:lpstr>基于大数据的安全态势感知技术的分析和探讨</vt:lpstr>
      <vt:lpstr>目录</vt:lpstr>
      <vt:lpstr>当前网络威胁形势</vt:lpstr>
      <vt:lpstr>网络安全现状</vt:lpstr>
      <vt:lpstr>目录</vt:lpstr>
      <vt:lpstr>大数据分析与网络安全结合</vt:lpstr>
      <vt:lpstr>大数据在网络安全上的优势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案例2—登录数据训练过程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目录</vt:lpstr>
      <vt:lpstr>问题探讨</vt:lpstr>
      <vt:lpstr>PowerPoint 演示文稿</vt:lpstr>
      <vt:lpstr>PowerPoint 演示文稿</vt:lpstr>
      <vt:lpstr>PowerPoint 演示文稿</vt:lpstr>
      <vt:lpstr>PowerPoint 演示文稿</vt:lpstr>
      <vt:lpstr>数值化举例</vt:lpstr>
      <vt:lpstr>基于已知威胁的聚类分析</vt:lpstr>
    </vt:vector>
  </TitlesOfParts>
  <Company>MC SYSTEM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MC SYSTEM</dc:creator>
  <cp:lastModifiedBy>王树太</cp:lastModifiedBy>
  <cp:revision>4461</cp:revision>
  <cp:lastPrinted>2011-04-21T08:12:45Z</cp:lastPrinted>
  <dcterms:created xsi:type="dcterms:W3CDTF">2008-09-20T13:15:40Z</dcterms:created>
  <dcterms:modified xsi:type="dcterms:W3CDTF">2016-10-26T12:35:30Z</dcterms:modified>
</cp:coreProperties>
</file>